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</p:sldIdLst>
  <p:sldSz cx="10058400" cy="7772400"/>
  <p:notesSz cx="10058400" cy="7772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19" y="1208797"/>
            <a:ext cx="8254365" cy="782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758" y="1808021"/>
            <a:ext cx="8265159" cy="3680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50" b="0" i="0">
                <a:solidFill>
                  <a:schemeClr val="tx1"/>
                </a:solidFill>
                <a:latin typeface="Garamond"/>
                <a:cs typeface="Garamond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01999" y="3466700"/>
            <a:ext cx="2289175" cy="340360"/>
          </a:xfrm>
          <a:prstGeom prst="rect"/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050" spc="-35" b="1">
                <a:latin typeface="Georgia"/>
                <a:cs typeface="Georgia"/>
              </a:rPr>
              <a:t>Clicker</a:t>
            </a:r>
            <a:r>
              <a:rPr dirty="0" sz="2050" spc="45" b="1">
                <a:latin typeface="Georgia"/>
                <a:cs typeface="Georgia"/>
              </a:rPr>
              <a:t> </a:t>
            </a:r>
            <a:r>
              <a:rPr dirty="0" sz="2050" spc="-70" b="1">
                <a:latin typeface="Georgia"/>
                <a:cs typeface="Georgia"/>
              </a:rPr>
              <a:t>Questions</a:t>
            </a:r>
            <a:endParaRPr sz="2050">
              <a:latin typeface="Georgia"/>
              <a:cs typeface="Georgi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368230" y="3858926"/>
            <a:ext cx="2955925" cy="2023110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algn="ctr" marR="13335">
              <a:lnSpc>
                <a:spcPct val="100000"/>
              </a:lnSpc>
              <a:spcBef>
                <a:spcPts val="114"/>
              </a:spcBef>
            </a:pPr>
            <a:r>
              <a:rPr dirty="0" sz="2050" spc="-105" b="0" i="1">
                <a:latin typeface="Bookman Old Style"/>
                <a:cs typeface="Bookman Old Style"/>
              </a:rPr>
              <a:t>Modern</a:t>
            </a:r>
            <a:r>
              <a:rPr dirty="0" sz="2050" spc="-35" b="0" i="1">
                <a:latin typeface="Bookman Old Style"/>
                <a:cs typeface="Bookman Old Style"/>
              </a:rPr>
              <a:t> </a:t>
            </a:r>
            <a:r>
              <a:rPr dirty="0" sz="2050" spc="-10" b="0" i="1">
                <a:latin typeface="Bookman Old Style"/>
                <a:cs typeface="Bookman Old Style"/>
              </a:rPr>
              <a:t>Physics</a:t>
            </a:r>
            <a:endParaRPr sz="2050">
              <a:latin typeface="Bookman Old Style"/>
              <a:cs typeface="Bookman Old Style"/>
            </a:endParaRPr>
          </a:p>
          <a:p>
            <a:pPr algn="ctr" marL="12065" marR="5080">
              <a:lnSpc>
                <a:spcPct val="101200"/>
              </a:lnSpc>
            </a:pPr>
            <a:r>
              <a:rPr dirty="0" sz="2050">
                <a:latin typeface="Garamond"/>
                <a:cs typeface="Garamond"/>
              </a:rPr>
              <a:t>Chapter</a:t>
            </a:r>
            <a:r>
              <a:rPr dirty="0" sz="2050" spc="254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14:</a:t>
            </a:r>
            <a:r>
              <a:rPr dirty="0" sz="2050" spc="5">
                <a:latin typeface="Garamond"/>
                <a:cs typeface="Garamond"/>
              </a:rPr>
              <a:t>  </a:t>
            </a:r>
            <a:r>
              <a:rPr dirty="0" sz="2050" spc="-10">
                <a:latin typeface="Garamond"/>
                <a:cs typeface="Garamond"/>
              </a:rPr>
              <a:t>“Cosmology” </a:t>
            </a:r>
            <a:r>
              <a:rPr dirty="0" sz="2050">
                <a:latin typeface="Garamond"/>
                <a:cs typeface="Garamond"/>
              </a:rPr>
              <a:t>Cambridge</a:t>
            </a:r>
            <a:r>
              <a:rPr dirty="0" sz="2050" spc="335">
                <a:latin typeface="Garamond"/>
                <a:cs typeface="Garamond"/>
              </a:rPr>
              <a:t> </a:t>
            </a:r>
            <a:r>
              <a:rPr dirty="0" sz="2050">
                <a:latin typeface="Garamond"/>
                <a:cs typeface="Garamond"/>
              </a:rPr>
              <a:t>University</a:t>
            </a:r>
            <a:r>
              <a:rPr dirty="0" sz="2050" spc="350">
                <a:latin typeface="Garamond"/>
                <a:cs typeface="Garamond"/>
              </a:rPr>
              <a:t> </a:t>
            </a:r>
            <a:r>
              <a:rPr dirty="0" sz="2050" spc="-10">
                <a:latin typeface="Garamond"/>
                <a:cs typeface="Garamond"/>
              </a:rPr>
              <a:t>Press felderbooks.com</a:t>
            </a:r>
            <a:endParaRPr sz="205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1785"/>
              </a:spcBef>
            </a:pPr>
            <a:endParaRPr sz="2050">
              <a:latin typeface="Garamond"/>
              <a:cs typeface="Garamond"/>
            </a:endParaRPr>
          </a:p>
          <a:p>
            <a:pPr algn="ctr" marL="127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Gary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Felder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and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Kenny</a:t>
            </a:r>
            <a:r>
              <a:rPr dirty="0" sz="1400" spc="2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Felder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79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14.1.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HISTORY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60"/>
              <a:t>How</a:t>
            </a:r>
            <a:r>
              <a:rPr dirty="0" spc="110"/>
              <a:t> </a:t>
            </a:r>
            <a:r>
              <a:rPr dirty="0"/>
              <a:t>did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 spc="55"/>
              <a:t>temperature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universe</a:t>
            </a:r>
            <a:r>
              <a:rPr dirty="0" spc="110"/>
              <a:t> </a:t>
            </a:r>
            <a:r>
              <a:rPr dirty="0"/>
              <a:t>one</a:t>
            </a:r>
            <a:r>
              <a:rPr dirty="0" spc="114"/>
              <a:t> </a:t>
            </a:r>
            <a:r>
              <a:rPr dirty="0"/>
              <a:t>second</a:t>
            </a:r>
            <a:r>
              <a:rPr dirty="0" spc="110"/>
              <a:t> </a:t>
            </a:r>
            <a:r>
              <a:rPr dirty="0"/>
              <a:t>after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 spc="35"/>
              <a:t>Big </a:t>
            </a:r>
            <a:r>
              <a:rPr dirty="0" spc="70"/>
              <a:t>Bang</a:t>
            </a:r>
            <a:r>
              <a:rPr dirty="0" spc="-45"/>
              <a:t> </a:t>
            </a:r>
            <a:r>
              <a:rPr dirty="0"/>
              <a:t>compare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 spc="55"/>
              <a:t>temperature</a:t>
            </a:r>
            <a:r>
              <a:rPr dirty="0" spc="-40"/>
              <a:t> </a:t>
            </a:r>
            <a:r>
              <a:rPr dirty="0" spc="-45"/>
              <a:t>one </a:t>
            </a:r>
            <a:r>
              <a:rPr dirty="0"/>
              <a:t>minute</a:t>
            </a:r>
            <a:r>
              <a:rPr dirty="0" spc="-40"/>
              <a:t> </a:t>
            </a:r>
            <a:r>
              <a:rPr dirty="0" spc="65"/>
              <a:t>after?</a:t>
            </a:r>
            <a:r>
              <a:rPr dirty="0" spc="420"/>
              <a:t> </a:t>
            </a:r>
            <a:r>
              <a:rPr dirty="0"/>
              <a:t>(Choose</a:t>
            </a:r>
            <a:r>
              <a:rPr dirty="0" spc="-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7020559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second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higher.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minute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higher.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times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about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same.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-35">
                <a:latin typeface="Garamond"/>
                <a:cs typeface="Garamond"/>
              </a:rPr>
              <a:t>No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knows.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79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14.1.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HISTORY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-60"/>
              <a:t>How</a:t>
            </a:r>
            <a:r>
              <a:rPr dirty="0" spc="110"/>
              <a:t> </a:t>
            </a:r>
            <a:r>
              <a:rPr dirty="0"/>
              <a:t>did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4"/>
              <a:t> </a:t>
            </a:r>
            <a:r>
              <a:rPr dirty="0" spc="55"/>
              <a:t>temperature</a:t>
            </a:r>
            <a:r>
              <a:rPr dirty="0" spc="110"/>
              <a:t> </a:t>
            </a:r>
            <a:r>
              <a:rPr dirty="0"/>
              <a:t>of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/>
              <a:t>universe</a:t>
            </a:r>
            <a:r>
              <a:rPr dirty="0" spc="110"/>
              <a:t> </a:t>
            </a:r>
            <a:r>
              <a:rPr dirty="0"/>
              <a:t>one</a:t>
            </a:r>
            <a:r>
              <a:rPr dirty="0" spc="114"/>
              <a:t> </a:t>
            </a:r>
            <a:r>
              <a:rPr dirty="0"/>
              <a:t>second</a:t>
            </a:r>
            <a:r>
              <a:rPr dirty="0" spc="110"/>
              <a:t> </a:t>
            </a:r>
            <a:r>
              <a:rPr dirty="0"/>
              <a:t>after</a:t>
            </a:r>
            <a:r>
              <a:rPr dirty="0" spc="110"/>
              <a:t> </a:t>
            </a:r>
            <a:r>
              <a:rPr dirty="0"/>
              <a:t>the</a:t>
            </a:r>
            <a:r>
              <a:rPr dirty="0" spc="110"/>
              <a:t> </a:t>
            </a:r>
            <a:r>
              <a:rPr dirty="0" spc="35"/>
              <a:t>Big </a:t>
            </a:r>
            <a:r>
              <a:rPr dirty="0" spc="70"/>
              <a:t>Bang</a:t>
            </a:r>
            <a:r>
              <a:rPr dirty="0" spc="-45"/>
              <a:t> </a:t>
            </a:r>
            <a:r>
              <a:rPr dirty="0"/>
              <a:t>compare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 spc="55"/>
              <a:t>temperature</a:t>
            </a:r>
            <a:r>
              <a:rPr dirty="0" spc="-40"/>
              <a:t> </a:t>
            </a:r>
            <a:r>
              <a:rPr dirty="0" spc="-45"/>
              <a:t>one </a:t>
            </a:r>
            <a:r>
              <a:rPr dirty="0"/>
              <a:t>minute</a:t>
            </a:r>
            <a:r>
              <a:rPr dirty="0" spc="-40"/>
              <a:t> </a:t>
            </a:r>
            <a:r>
              <a:rPr dirty="0" spc="65"/>
              <a:t>after?</a:t>
            </a:r>
            <a:r>
              <a:rPr dirty="0" spc="420"/>
              <a:t> </a:t>
            </a:r>
            <a:r>
              <a:rPr dirty="0"/>
              <a:t>(Choose</a:t>
            </a:r>
            <a:r>
              <a:rPr dirty="0" spc="-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702754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second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higher.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minute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higher.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temperature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times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about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same.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-35">
                <a:latin typeface="Garamond"/>
                <a:cs typeface="Garamond"/>
              </a:rPr>
              <a:t>No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knows.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860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14.1.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HISTORY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60095" algn="l"/>
                <a:tab pos="1557020" algn="l"/>
                <a:tab pos="2028825" algn="l"/>
                <a:tab pos="2061845" algn="l"/>
                <a:tab pos="2937510" algn="l"/>
                <a:tab pos="4215130" algn="l"/>
                <a:tab pos="5319395" algn="l"/>
                <a:tab pos="5766435" algn="l"/>
                <a:tab pos="6308725" algn="l"/>
                <a:tab pos="7475220" algn="l"/>
              </a:tabLst>
            </a:pPr>
            <a:r>
              <a:rPr dirty="0" spc="65"/>
              <a:t>Why</a:t>
            </a:r>
            <a:r>
              <a:rPr dirty="0"/>
              <a:t>	</a:t>
            </a:r>
            <a:r>
              <a:rPr dirty="0" spc="-10"/>
              <a:t>don’t</a:t>
            </a:r>
            <a:r>
              <a:rPr dirty="0"/>
              <a:t>	</a:t>
            </a:r>
            <a:r>
              <a:rPr dirty="0" spc="-25"/>
              <a:t>we</a:t>
            </a:r>
            <a:r>
              <a:rPr dirty="0"/>
              <a:t>	</a:t>
            </a:r>
            <a:r>
              <a:rPr dirty="0" spc="-10"/>
              <a:t>detect</a:t>
            </a:r>
            <a:r>
              <a:rPr dirty="0"/>
              <a:t>	</a:t>
            </a:r>
            <a:r>
              <a:rPr dirty="0" spc="45"/>
              <a:t>radiation</a:t>
            </a:r>
            <a:r>
              <a:rPr dirty="0"/>
              <a:t>	</a:t>
            </a:r>
            <a:r>
              <a:rPr dirty="0" spc="40"/>
              <a:t>emitted</a:t>
            </a:r>
            <a:r>
              <a:rPr dirty="0"/>
              <a:t>	</a:t>
            </a:r>
            <a:r>
              <a:rPr dirty="0" spc="35"/>
              <a:t>by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universe</a:t>
            </a:r>
            <a:r>
              <a:rPr dirty="0"/>
              <a:t>	</a:t>
            </a:r>
            <a:r>
              <a:rPr dirty="0" spc="-30"/>
              <a:t>before </a:t>
            </a:r>
            <a:r>
              <a:rPr dirty="0" spc="-10"/>
              <a:t>recombination?</a:t>
            </a:r>
            <a:r>
              <a:rPr dirty="0"/>
              <a:t>		(Choose</a:t>
            </a:r>
            <a:r>
              <a:rPr dirty="0" spc="18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297545" cy="2429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-35">
                <a:latin typeface="Garamond"/>
                <a:cs typeface="Garamond"/>
              </a:rPr>
              <a:t>No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emitted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14">
                <a:latin typeface="Garamond"/>
                <a:cs typeface="Garamond"/>
              </a:rPr>
              <a:t> that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emitted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hasn’t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reached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yet.</a:t>
            </a:r>
            <a:endParaRPr sz="2450">
              <a:latin typeface="Garamond"/>
              <a:cs typeface="Garamond"/>
            </a:endParaRPr>
          </a:p>
          <a:p>
            <a:pPr marL="386715" marR="4191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emitted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now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that </a:t>
            </a:r>
            <a:r>
              <a:rPr dirty="0" sz="2450" spc="9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our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instruments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cannot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detect.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emitted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-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immediately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reabsorbed.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860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14.1.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HISTORY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760095" algn="l"/>
                <a:tab pos="1557020" algn="l"/>
                <a:tab pos="2028825" algn="l"/>
                <a:tab pos="2061845" algn="l"/>
                <a:tab pos="2937510" algn="l"/>
                <a:tab pos="4215130" algn="l"/>
                <a:tab pos="5319395" algn="l"/>
                <a:tab pos="5766435" algn="l"/>
                <a:tab pos="6308725" algn="l"/>
                <a:tab pos="7475220" algn="l"/>
              </a:tabLst>
            </a:pPr>
            <a:r>
              <a:rPr dirty="0" spc="65"/>
              <a:t>Why</a:t>
            </a:r>
            <a:r>
              <a:rPr dirty="0"/>
              <a:t>	</a:t>
            </a:r>
            <a:r>
              <a:rPr dirty="0" spc="-10"/>
              <a:t>don’t</a:t>
            </a:r>
            <a:r>
              <a:rPr dirty="0"/>
              <a:t>	</a:t>
            </a:r>
            <a:r>
              <a:rPr dirty="0" spc="-25"/>
              <a:t>we</a:t>
            </a:r>
            <a:r>
              <a:rPr dirty="0"/>
              <a:t>	</a:t>
            </a:r>
            <a:r>
              <a:rPr dirty="0" spc="-10"/>
              <a:t>detect</a:t>
            </a:r>
            <a:r>
              <a:rPr dirty="0"/>
              <a:t>	</a:t>
            </a:r>
            <a:r>
              <a:rPr dirty="0" spc="45"/>
              <a:t>radiation</a:t>
            </a:r>
            <a:r>
              <a:rPr dirty="0"/>
              <a:t>	</a:t>
            </a:r>
            <a:r>
              <a:rPr dirty="0" spc="40"/>
              <a:t>emitted</a:t>
            </a:r>
            <a:r>
              <a:rPr dirty="0"/>
              <a:t>	</a:t>
            </a:r>
            <a:r>
              <a:rPr dirty="0" spc="35"/>
              <a:t>by</a:t>
            </a:r>
            <a:r>
              <a:rPr dirty="0"/>
              <a:t>	</a:t>
            </a:r>
            <a:r>
              <a:rPr dirty="0" spc="-25"/>
              <a:t>the</a:t>
            </a:r>
            <a:r>
              <a:rPr dirty="0"/>
              <a:t>	</a:t>
            </a:r>
            <a:r>
              <a:rPr dirty="0" spc="-10"/>
              <a:t>universe</a:t>
            </a:r>
            <a:r>
              <a:rPr dirty="0"/>
              <a:t>	</a:t>
            </a:r>
            <a:r>
              <a:rPr dirty="0" spc="-30"/>
              <a:t>before </a:t>
            </a:r>
            <a:r>
              <a:rPr dirty="0" spc="-10"/>
              <a:t>recombination?</a:t>
            </a:r>
            <a:r>
              <a:rPr dirty="0"/>
              <a:t>		(Choose</a:t>
            </a:r>
            <a:r>
              <a:rPr dirty="0" spc="185"/>
              <a:t> </a:t>
            </a:r>
            <a:r>
              <a:rPr dirty="0" spc="-2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304530" cy="30499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-35">
                <a:latin typeface="Garamond"/>
                <a:cs typeface="Garamond"/>
              </a:rPr>
              <a:t>No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emitted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14">
                <a:latin typeface="Garamond"/>
                <a:cs typeface="Garamond"/>
              </a:rPr>
              <a:t> that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emitted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hasn’t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reached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yet.</a:t>
            </a:r>
            <a:endParaRPr sz="2450">
              <a:latin typeface="Garamond"/>
              <a:cs typeface="Garamond"/>
            </a:endParaRPr>
          </a:p>
          <a:p>
            <a:pPr marL="393700" marR="4191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emitted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now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frequency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that </a:t>
            </a:r>
            <a:r>
              <a:rPr dirty="0" sz="2450" spc="9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our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instruments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cannot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detect.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emitted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-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immediately</a:t>
            </a:r>
            <a:r>
              <a:rPr dirty="0" sz="2450" spc="-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reabsorbed.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860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14.1.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HISTORY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30"/>
              <a:t> </a:t>
            </a:r>
            <a:r>
              <a:rPr dirty="0"/>
              <a:t>universe</a:t>
            </a:r>
            <a:r>
              <a:rPr dirty="0" spc="35"/>
              <a:t> </a:t>
            </a:r>
            <a:r>
              <a:rPr dirty="0" spc="-105"/>
              <a:t>of</a:t>
            </a:r>
            <a:r>
              <a:rPr dirty="0" spc="40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 spc="75"/>
              <a:t>early</a:t>
            </a:r>
            <a:r>
              <a:rPr dirty="0" spc="35"/>
              <a:t> </a:t>
            </a:r>
            <a:r>
              <a:rPr dirty="0" spc="60"/>
              <a:t>dark</a:t>
            </a:r>
            <a:r>
              <a:rPr dirty="0" spc="40"/>
              <a:t> </a:t>
            </a:r>
            <a:r>
              <a:rPr dirty="0"/>
              <a:t>ages</a:t>
            </a:r>
            <a:r>
              <a:rPr dirty="0" spc="35"/>
              <a:t> </a:t>
            </a:r>
            <a:r>
              <a:rPr dirty="0" spc="55"/>
              <a:t>had</a:t>
            </a:r>
            <a:r>
              <a:rPr dirty="0" spc="40"/>
              <a:t> </a:t>
            </a:r>
            <a:r>
              <a:rPr dirty="0" spc="65"/>
              <a:t>an</a:t>
            </a:r>
            <a:r>
              <a:rPr dirty="0" spc="35"/>
              <a:t> </a:t>
            </a:r>
            <a:r>
              <a:rPr dirty="0"/>
              <a:t>almost</a:t>
            </a:r>
            <a:r>
              <a:rPr dirty="0" spc="40"/>
              <a:t> </a:t>
            </a:r>
            <a:r>
              <a:rPr dirty="0"/>
              <a:t>uniform</a:t>
            </a:r>
            <a:r>
              <a:rPr dirty="0" spc="40"/>
              <a:t> </a:t>
            </a:r>
            <a:r>
              <a:rPr dirty="0" spc="-10"/>
              <a:t>density, </a:t>
            </a:r>
            <a:r>
              <a:rPr dirty="0" spc="70"/>
              <a:t>but</a:t>
            </a:r>
            <a:r>
              <a:rPr dirty="0" spc="35"/>
              <a:t> </a:t>
            </a:r>
            <a:r>
              <a:rPr dirty="0"/>
              <a:t>not</a:t>
            </a:r>
            <a:r>
              <a:rPr dirty="0" spc="45"/>
              <a:t> </a:t>
            </a:r>
            <a:r>
              <a:rPr dirty="0"/>
              <a:t>perfectly</a:t>
            </a:r>
            <a:r>
              <a:rPr dirty="0" spc="45"/>
              <a:t> </a:t>
            </a:r>
            <a:r>
              <a:rPr dirty="0"/>
              <a:t>uniform.</a:t>
            </a:r>
            <a:r>
              <a:rPr dirty="0" spc="375"/>
              <a:t> </a:t>
            </a:r>
            <a:r>
              <a:rPr dirty="0"/>
              <a:t>Choose</a:t>
            </a:r>
            <a:r>
              <a:rPr dirty="0" spc="45"/>
              <a:t> </a:t>
            </a:r>
            <a:r>
              <a:rPr dirty="0"/>
              <a:t>one</a:t>
            </a:r>
            <a:r>
              <a:rPr dirty="0" spc="45"/>
              <a:t> </a:t>
            </a:r>
            <a:r>
              <a:rPr dirty="0" spc="-50"/>
              <a:t>of</a:t>
            </a:r>
            <a:r>
              <a:rPr dirty="0" spc="45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-10"/>
              <a:t>following</a:t>
            </a:r>
            <a:r>
              <a:rPr dirty="0" spc="45"/>
              <a:t> </a:t>
            </a:r>
            <a:r>
              <a:rPr dirty="0"/>
              <a:t>to</a:t>
            </a:r>
            <a:r>
              <a:rPr dirty="0" spc="45"/>
              <a:t> </a:t>
            </a:r>
            <a:r>
              <a:rPr dirty="0" spc="-10"/>
              <a:t>describe </a:t>
            </a:r>
            <a:r>
              <a:rPr dirty="0"/>
              <a:t>how</a:t>
            </a:r>
            <a:r>
              <a:rPr dirty="0" spc="114"/>
              <a:t> </a:t>
            </a:r>
            <a:r>
              <a:rPr dirty="0"/>
              <a:t>such</a:t>
            </a:r>
            <a:r>
              <a:rPr dirty="0" spc="110"/>
              <a:t> </a:t>
            </a:r>
            <a:r>
              <a:rPr dirty="0" spc="130"/>
              <a:t>a</a:t>
            </a:r>
            <a:r>
              <a:rPr dirty="0" spc="110"/>
              <a:t> </a:t>
            </a:r>
            <a:r>
              <a:rPr dirty="0"/>
              <a:t>universe</a:t>
            </a:r>
            <a:r>
              <a:rPr dirty="0" spc="114"/>
              <a:t> </a:t>
            </a:r>
            <a:r>
              <a:rPr dirty="0"/>
              <a:t>should</a:t>
            </a:r>
            <a:r>
              <a:rPr dirty="0" spc="114"/>
              <a:t> </a:t>
            </a:r>
            <a:r>
              <a:rPr dirty="0" spc="-10"/>
              <a:t>evolve.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549968"/>
            <a:ext cx="8256905" cy="2933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distribution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should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stay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statistically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same,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al- </a:t>
            </a:r>
            <a:r>
              <a:rPr dirty="0" sz="2450" spc="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though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specific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regions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170">
                <a:latin typeface="Garamond"/>
                <a:cs typeface="Garamond"/>
              </a:rPr>
              <a:t>of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lower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move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around.</a:t>
            </a:r>
            <a:endParaRPr sz="2450">
              <a:latin typeface="Garamond"/>
              <a:cs typeface="Garamond"/>
            </a:endParaRPr>
          </a:p>
          <a:p>
            <a:pPr algn="just" marL="382270" marR="762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variations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smooth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out,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leading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to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density.</a:t>
            </a:r>
            <a:endParaRPr sz="2450">
              <a:latin typeface="Garamond"/>
              <a:cs typeface="Garamond"/>
            </a:endParaRPr>
          </a:p>
          <a:p>
            <a:pPr algn="just" marL="382270" marR="698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variations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exaggerated,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leading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uneven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density.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860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14.1.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HISTORY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30"/>
              <a:t> </a:t>
            </a:r>
            <a:r>
              <a:rPr dirty="0"/>
              <a:t>universe</a:t>
            </a:r>
            <a:r>
              <a:rPr dirty="0" spc="35"/>
              <a:t> </a:t>
            </a:r>
            <a:r>
              <a:rPr dirty="0" spc="-105"/>
              <a:t>of</a:t>
            </a:r>
            <a:r>
              <a:rPr dirty="0" spc="40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 spc="75"/>
              <a:t>early</a:t>
            </a:r>
            <a:r>
              <a:rPr dirty="0" spc="35"/>
              <a:t> </a:t>
            </a:r>
            <a:r>
              <a:rPr dirty="0" spc="60"/>
              <a:t>dark</a:t>
            </a:r>
            <a:r>
              <a:rPr dirty="0" spc="40"/>
              <a:t> </a:t>
            </a:r>
            <a:r>
              <a:rPr dirty="0"/>
              <a:t>ages</a:t>
            </a:r>
            <a:r>
              <a:rPr dirty="0" spc="35"/>
              <a:t> </a:t>
            </a:r>
            <a:r>
              <a:rPr dirty="0" spc="55"/>
              <a:t>had</a:t>
            </a:r>
            <a:r>
              <a:rPr dirty="0" spc="40"/>
              <a:t> </a:t>
            </a:r>
            <a:r>
              <a:rPr dirty="0" spc="65"/>
              <a:t>an</a:t>
            </a:r>
            <a:r>
              <a:rPr dirty="0" spc="35"/>
              <a:t> </a:t>
            </a:r>
            <a:r>
              <a:rPr dirty="0"/>
              <a:t>almost</a:t>
            </a:r>
            <a:r>
              <a:rPr dirty="0" spc="40"/>
              <a:t> </a:t>
            </a:r>
            <a:r>
              <a:rPr dirty="0"/>
              <a:t>uniform</a:t>
            </a:r>
            <a:r>
              <a:rPr dirty="0" spc="40"/>
              <a:t> </a:t>
            </a:r>
            <a:r>
              <a:rPr dirty="0" spc="-10"/>
              <a:t>density, </a:t>
            </a:r>
            <a:r>
              <a:rPr dirty="0" spc="70"/>
              <a:t>but</a:t>
            </a:r>
            <a:r>
              <a:rPr dirty="0" spc="35"/>
              <a:t> </a:t>
            </a:r>
            <a:r>
              <a:rPr dirty="0"/>
              <a:t>not</a:t>
            </a:r>
            <a:r>
              <a:rPr dirty="0" spc="45"/>
              <a:t> </a:t>
            </a:r>
            <a:r>
              <a:rPr dirty="0"/>
              <a:t>perfectly</a:t>
            </a:r>
            <a:r>
              <a:rPr dirty="0" spc="45"/>
              <a:t> </a:t>
            </a:r>
            <a:r>
              <a:rPr dirty="0"/>
              <a:t>uniform.</a:t>
            </a:r>
            <a:r>
              <a:rPr dirty="0" spc="375"/>
              <a:t> </a:t>
            </a:r>
            <a:r>
              <a:rPr dirty="0"/>
              <a:t>Choose</a:t>
            </a:r>
            <a:r>
              <a:rPr dirty="0" spc="45"/>
              <a:t> </a:t>
            </a:r>
            <a:r>
              <a:rPr dirty="0"/>
              <a:t>one</a:t>
            </a:r>
            <a:r>
              <a:rPr dirty="0" spc="45"/>
              <a:t> </a:t>
            </a:r>
            <a:r>
              <a:rPr dirty="0" spc="-50"/>
              <a:t>of</a:t>
            </a:r>
            <a:r>
              <a:rPr dirty="0" spc="45"/>
              <a:t> </a:t>
            </a:r>
            <a:r>
              <a:rPr dirty="0"/>
              <a:t>the</a:t>
            </a:r>
            <a:r>
              <a:rPr dirty="0" spc="40"/>
              <a:t> </a:t>
            </a:r>
            <a:r>
              <a:rPr dirty="0" spc="-10"/>
              <a:t>following</a:t>
            </a:r>
            <a:r>
              <a:rPr dirty="0" spc="45"/>
              <a:t> </a:t>
            </a:r>
            <a:r>
              <a:rPr dirty="0"/>
              <a:t>to</a:t>
            </a:r>
            <a:r>
              <a:rPr dirty="0" spc="45"/>
              <a:t> </a:t>
            </a:r>
            <a:r>
              <a:rPr dirty="0" spc="-10"/>
              <a:t>describe </a:t>
            </a:r>
            <a:r>
              <a:rPr dirty="0"/>
              <a:t>how</a:t>
            </a:r>
            <a:r>
              <a:rPr dirty="0" spc="114"/>
              <a:t> </a:t>
            </a:r>
            <a:r>
              <a:rPr dirty="0"/>
              <a:t>such</a:t>
            </a:r>
            <a:r>
              <a:rPr dirty="0" spc="110"/>
              <a:t> </a:t>
            </a:r>
            <a:r>
              <a:rPr dirty="0" spc="130"/>
              <a:t>a</a:t>
            </a:r>
            <a:r>
              <a:rPr dirty="0" spc="110"/>
              <a:t> </a:t>
            </a:r>
            <a:r>
              <a:rPr dirty="0"/>
              <a:t>universe</a:t>
            </a:r>
            <a:r>
              <a:rPr dirty="0" spc="114"/>
              <a:t> </a:t>
            </a:r>
            <a:r>
              <a:rPr dirty="0"/>
              <a:t>should</a:t>
            </a:r>
            <a:r>
              <a:rPr dirty="0" spc="114"/>
              <a:t> </a:t>
            </a:r>
            <a:r>
              <a:rPr dirty="0" spc="-10"/>
              <a:t>evolve.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8334" cy="39338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distribution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should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stay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statistically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same,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al- </a:t>
            </a:r>
            <a:r>
              <a:rPr dirty="0" sz="2450" spc="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though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specific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regions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170">
                <a:latin typeface="Garamond"/>
                <a:cs typeface="Garamond"/>
              </a:rPr>
              <a:t>of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higher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lower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move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around.</a:t>
            </a:r>
            <a:endParaRPr sz="2450">
              <a:latin typeface="Garamond"/>
              <a:cs typeface="Garamond"/>
            </a:endParaRPr>
          </a:p>
          <a:p>
            <a:pPr algn="just" marL="393700" marR="762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variations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smooth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out,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leading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to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density.</a:t>
            </a:r>
            <a:endParaRPr sz="2450">
              <a:latin typeface="Garamond"/>
              <a:cs typeface="Garamond"/>
            </a:endParaRPr>
          </a:p>
          <a:p>
            <a:pPr algn="just" marL="393700" marR="698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variations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exaggerated,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leading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uneven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density.</a:t>
            </a:r>
            <a:endParaRPr sz="2450">
              <a:latin typeface="Garamond"/>
              <a:cs typeface="Garamond"/>
            </a:endParaRPr>
          </a:p>
          <a:p>
            <a:pPr marL="23495" marR="8890" indent="-11430">
              <a:lnSpc>
                <a:spcPct val="101699"/>
              </a:lnSpc>
              <a:spcBef>
                <a:spcPts val="189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80">
                <a:latin typeface="Garamond"/>
                <a:cs typeface="Garamond"/>
              </a:rPr>
              <a:t>C.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Denser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regions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exert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greater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gravity,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time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densest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regions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pull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get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dense.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136741" y="878291"/>
            <a:ext cx="283781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14.2.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WE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KNOW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THAT?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846829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14.2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25" b="1">
                <a:latin typeface="Georgia"/>
                <a:cs typeface="Georgia"/>
              </a:rPr>
              <a:t>How</a:t>
            </a:r>
            <a:r>
              <a:rPr dirty="0" sz="1700" spc="9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Do</a:t>
            </a:r>
            <a:r>
              <a:rPr dirty="0" sz="1700" spc="9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We</a:t>
            </a:r>
            <a:r>
              <a:rPr dirty="0" sz="1700" spc="9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Know</a:t>
            </a:r>
            <a:r>
              <a:rPr dirty="0" sz="1700" spc="9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All</a:t>
            </a:r>
            <a:r>
              <a:rPr dirty="0" sz="1700" spc="9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That?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98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14.2.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WE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KNOW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THAT?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52995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Measuring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/>
              <a:t>redshift</a:t>
            </a:r>
            <a:r>
              <a:rPr dirty="0" spc="-40"/>
              <a:t> </a:t>
            </a:r>
            <a:r>
              <a:rPr dirty="0" spc="-120"/>
              <a:t>of</a:t>
            </a:r>
            <a:r>
              <a:rPr dirty="0" spc="-40"/>
              <a:t> </a:t>
            </a:r>
            <a:r>
              <a:rPr dirty="0" spc="130"/>
              <a:t>a</a:t>
            </a:r>
            <a:r>
              <a:rPr dirty="0" spc="-40"/>
              <a:t> </a:t>
            </a:r>
            <a:r>
              <a:rPr dirty="0" spc="95"/>
              <a:t>galaxy</a:t>
            </a:r>
            <a:r>
              <a:rPr dirty="0" spc="-40"/>
              <a:t> </a:t>
            </a:r>
            <a:r>
              <a:rPr dirty="0"/>
              <a:t>is</a:t>
            </a:r>
            <a:r>
              <a:rPr dirty="0" spc="-45"/>
              <a:t> </a:t>
            </a:r>
            <a:r>
              <a:rPr dirty="0" spc="130"/>
              <a:t>a</a:t>
            </a:r>
            <a:r>
              <a:rPr dirty="0" spc="-40"/>
              <a:t> </a:t>
            </a:r>
            <a:r>
              <a:rPr dirty="0" spc="55"/>
              <a:t>way</a:t>
            </a:r>
            <a:r>
              <a:rPr dirty="0" spc="-40"/>
              <a:t> </a:t>
            </a:r>
            <a:r>
              <a:rPr dirty="0" spc="-120"/>
              <a:t>of</a:t>
            </a:r>
            <a:r>
              <a:rPr dirty="0" spc="-35"/>
              <a:t> </a:t>
            </a:r>
            <a:r>
              <a:rPr dirty="0"/>
              <a:t>determining</a:t>
            </a:r>
            <a:r>
              <a:rPr dirty="0" spc="-40"/>
              <a:t> </a:t>
            </a:r>
            <a:r>
              <a:rPr dirty="0" spc="75"/>
              <a:t>.</a:t>
            </a:r>
            <a:r>
              <a:rPr dirty="0" spc="-160"/>
              <a:t> </a:t>
            </a:r>
            <a:r>
              <a:rPr dirty="0" spc="75"/>
              <a:t>.</a:t>
            </a:r>
            <a:r>
              <a:rPr dirty="0" spc="-155"/>
              <a:t> </a:t>
            </a:r>
            <a:r>
              <a:rPr dirty="0" spc="75"/>
              <a:t>.</a:t>
            </a:r>
            <a:r>
              <a:rPr dirty="0" spc="-160"/>
              <a:t> </a:t>
            </a:r>
            <a:r>
              <a:rPr dirty="0" spc="-10"/>
              <a:t>(Choose </a:t>
            </a:r>
            <a:r>
              <a:rPr dirty="0" spc="-20"/>
              <a:t>one)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384873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velocity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distance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dominant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color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emits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size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98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14.2.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WE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KNOW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THAT?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529955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Measuring</a:t>
            </a:r>
            <a:r>
              <a:rPr dirty="0" spc="-45"/>
              <a:t> </a:t>
            </a:r>
            <a:r>
              <a:rPr dirty="0"/>
              <a:t>the</a:t>
            </a:r>
            <a:r>
              <a:rPr dirty="0" spc="-40"/>
              <a:t> </a:t>
            </a:r>
            <a:r>
              <a:rPr dirty="0"/>
              <a:t>redshift</a:t>
            </a:r>
            <a:r>
              <a:rPr dirty="0" spc="-40"/>
              <a:t> </a:t>
            </a:r>
            <a:r>
              <a:rPr dirty="0" spc="-120"/>
              <a:t>of</a:t>
            </a:r>
            <a:r>
              <a:rPr dirty="0" spc="-40"/>
              <a:t> </a:t>
            </a:r>
            <a:r>
              <a:rPr dirty="0" spc="130"/>
              <a:t>a</a:t>
            </a:r>
            <a:r>
              <a:rPr dirty="0" spc="-40"/>
              <a:t> </a:t>
            </a:r>
            <a:r>
              <a:rPr dirty="0" spc="95"/>
              <a:t>galaxy</a:t>
            </a:r>
            <a:r>
              <a:rPr dirty="0" spc="-40"/>
              <a:t> </a:t>
            </a:r>
            <a:r>
              <a:rPr dirty="0"/>
              <a:t>is</a:t>
            </a:r>
            <a:r>
              <a:rPr dirty="0" spc="-45"/>
              <a:t> </a:t>
            </a:r>
            <a:r>
              <a:rPr dirty="0" spc="130"/>
              <a:t>a</a:t>
            </a:r>
            <a:r>
              <a:rPr dirty="0" spc="-40"/>
              <a:t> </a:t>
            </a:r>
            <a:r>
              <a:rPr dirty="0" spc="55"/>
              <a:t>way</a:t>
            </a:r>
            <a:r>
              <a:rPr dirty="0" spc="-40"/>
              <a:t> </a:t>
            </a:r>
            <a:r>
              <a:rPr dirty="0" spc="-120"/>
              <a:t>of</a:t>
            </a:r>
            <a:r>
              <a:rPr dirty="0" spc="-35"/>
              <a:t> </a:t>
            </a:r>
            <a:r>
              <a:rPr dirty="0"/>
              <a:t>determining</a:t>
            </a:r>
            <a:r>
              <a:rPr dirty="0" spc="-40"/>
              <a:t> </a:t>
            </a:r>
            <a:r>
              <a:rPr dirty="0" spc="75"/>
              <a:t>.</a:t>
            </a:r>
            <a:r>
              <a:rPr dirty="0" spc="-160"/>
              <a:t> </a:t>
            </a:r>
            <a:r>
              <a:rPr dirty="0" spc="75"/>
              <a:t>.</a:t>
            </a:r>
            <a:r>
              <a:rPr dirty="0" spc="-155"/>
              <a:t> </a:t>
            </a:r>
            <a:r>
              <a:rPr dirty="0" spc="75"/>
              <a:t>.</a:t>
            </a:r>
            <a:r>
              <a:rPr dirty="0" spc="-160"/>
              <a:t> </a:t>
            </a:r>
            <a:r>
              <a:rPr dirty="0" spc="-10"/>
              <a:t>(Choose </a:t>
            </a:r>
            <a:r>
              <a:rPr dirty="0" spc="-20"/>
              <a:t>one)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385572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velocity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distance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dominant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color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emits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size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98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14.2.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WE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KNOW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THAT?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4484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571615" algn="l"/>
              </a:tabLst>
            </a:pPr>
            <a:r>
              <a:rPr dirty="0" spc="114"/>
              <a:t>What</a:t>
            </a:r>
            <a:r>
              <a:rPr dirty="0" spc="145"/>
              <a:t> </a:t>
            </a:r>
            <a:r>
              <a:rPr dirty="0"/>
              <a:t>makes</a:t>
            </a:r>
            <a:r>
              <a:rPr dirty="0" spc="150"/>
              <a:t> </a:t>
            </a:r>
            <a:r>
              <a:rPr dirty="0" spc="130"/>
              <a:t>a</a:t>
            </a:r>
            <a:r>
              <a:rPr dirty="0" spc="155"/>
              <a:t> </a:t>
            </a:r>
            <a:r>
              <a:rPr dirty="0" spc="80"/>
              <a:t>type</a:t>
            </a:r>
            <a:r>
              <a:rPr dirty="0" spc="150"/>
              <a:t> </a:t>
            </a:r>
            <a:r>
              <a:rPr dirty="0"/>
              <a:t>of</a:t>
            </a:r>
            <a:r>
              <a:rPr dirty="0" spc="155"/>
              <a:t> </a:t>
            </a:r>
            <a:r>
              <a:rPr dirty="0"/>
              <a:t>object</a:t>
            </a:r>
            <a:r>
              <a:rPr dirty="0" spc="150"/>
              <a:t> </a:t>
            </a:r>
            <a:r>
              <a:rPr dirty="0" spc="130"/>
              <a:t>a</a:t>
            </a:r>
            <a:r>
              <a:rPr dirty="0" spc="155"/>
              <a:t> </a:t>
            </a:r>
            <a:r>
              <a:rPr dirty="0" spc="60"/>
              <a:t>“standard</a:t>
            </a:r>
            <a:r>
              <a:rPr dirty="0" spc="155"/>
              <a:t> </a:t>
            </a:r>
            <a:r>
              <a:rPr dirty="0" spc="40"/>
              <a:t>candle”?</a:t>
            </a:r>
            <a:r>
              <a:rPr dirty="0"/>
              <a:t>	(Choose</a:t>
            </a:r>
            <a:r>
              <a:rPr dirty="0" spc="180"/>
              <a:t> </a:t>
            </a:r>
            <a:r>
              <a:rPr dirty="0" spc="-20"/>
              <a:t>one)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1679681"/>
            <a:ext cx="6949440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doesn’t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change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brightness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looks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bright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how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far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away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is.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Garamond"/>
                <a:cs typeface="Garamond"/>
              </a:rPr>
              <a:t>All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objects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type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bright.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8819" y="2230144"/>
            <a:ext cx="188150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-85" b="1">
                <a:latin typeface="Georgia"/>
                <a:cs typeface="Georgia"/>
              </a:rPr>
              <a:t>Instructions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941844" y="3145926"/>
            <a:ext cx="8033384" cy="40919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61290" marR="5715" indent="-149225">
              <a:lnSpc>
                <a:spcPct val="100000"/>
              </a:lnSpc>
              <a:spcBef>
                <a:spcPts val="9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formats: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PowerPoint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slides,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85">
                <a:latin typeface="Times New Roman"/>
                <a:cs typeface="Times New Roman"/>
              </a:rPr>
              <a:t>PDF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file.</a:t>
            </a:r>
            <a:r>
              <a:rPr dirty="0" sz="1200" spc="3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identical </a:t>
            </a:r>
            <a:r>
              <a:rPr dirty="0" sz="1200">
                <a:latin typeface="Times New Roman"/>
                <a:cs typeface="Times New Roman"/>
              </a:rPr>
              <a:t>contents.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files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chapters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book,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total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28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files.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“Quick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Check”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“ConcepTest.”</a:t>
            </a:r>
            <a:endParaRPr sz="1200">
              <a:latin typeface="Times New Roman"/>
              <a:cs typeface="Times New Roman"/>
            </a:endParaRPr>
          </a:p>
          <a:p>
            <a:pPr lvl="1" marL="486409" marR="7620" indent="-158115">
              <a:lnSpc>
                <a:spcPct val="100000"/>
              </a:lnSpc>
              <a:spcBef>
                <a:spcPts val="1000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Checks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most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should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able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reading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or </a:t>
            </a:r>
            <a:r>
              <a:rPr dirty="0" sz="1200" spc="-25">
                <a:latin typeface="Times New Roman"/>
                <a:cs typeface="Times New Roman"/>
              </a:rPr>
              <a:t>	</a:t>
            </a:r>
            <a:r>
              <a:rPr dirty="0" sz="1200" spc="-10">
                <a:latin typeface="Times New Roman"/>
                <a:cs typeface="Times New Roman"/>
              </a:rPr>
              <a:t>followed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lecture.</a:t>
            </a:r>
            <a:r>
              <a:rPr dirty="0" sz="1200" spc="3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where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think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on.</a:t>
            </a:r>
            <a:endParaRPr sz="1200">
              <a:latin typeface="Times New Roman"/>
              <a:cs typeface="Times New Roman"/>
            </a:endParaRPr>
          </a:p>
          <a:p>
            <a:pPr lvl="1" marL="486409" marR="6350" indent="-158115">
              <a:lnSpc>
                <a:spcPct val="100000"/>
              </a:lnSpc>
              <a:spcBef>
                <a:spcPts val="509"/>
              </a:spcBef>
              <a:buFont typeface="Georgia"/>
              <a:buChar char="–"/>
              <a:tabLst>
                <a:tab pos="488315" algn="l"/>
              </a:tabLst>
            </a:pPr>
            <a:r>
              <a:rPr dirty="0" sz="1200">
                <a:latin typeface="Times New Roman"/>
                <a:cs typeface="Times New Roman"/>
              </a:rPr>
              <a:t>ConcepTests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(a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coined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by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Eric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Mazur)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intended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stimulate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debate,</a:t>
            </a:r>
            <a:r>
              <a:rPr dirty="0" sz="1200" spc="2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don’t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prep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class </a:t>
            </a:r>
            <a:r>
              <a:rPr dirty="0" sz="1200" spc="-10">
                <a:latin typeface="Times New Roman"/>
                <a:cs typeface="Times New Roman"/>
              </a:rPr>
              <a:t>	</a:t>
            </a:r>
            <a:r>
              <a:rPr dirty="0" sz="1200">
                <a:latin typeface="Times New Roman"/>
                <a:cs typeface="Times New Roman"/>
              </a:rPr>
              <a:t>too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explicitly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asking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r>
              <a:rPr dirty="0" sz="1200" spc="2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Ideally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want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between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30%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80%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class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correctly.</a:t>
            </a:r>
            <a:endParaRPr sz="1200">
              <a:latin typeface="Times New Roman"/>
              <a:cs typeface="Times New Roman"/>
            </a:endParaRPr>
          </a:p>
          <a:p>
            <a:pPr algn="just" marL="161290" marR="5715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Either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way,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move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on.</a:t>
            </a:r>
            <a:r>
              <a:rPr dirty="0" sz="1200" spc="3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many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correctly,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consider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talk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briefly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pairs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groups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vote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again.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surprised </a:t>
            </a:r>
            <a:r>
              <a:rPr dirty="0" sz="1200" spc="75">
                <a:latin typeface="Times New Roman"/>
                <a:cs typeface="Times New Roman"/>
              </a:rPr>
              <a:t>at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much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minute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unguided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discussion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improves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hit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61925" indent="-149225">
              <a:lnSpc>
                <a:spcPct val="100000"/>
              </a:lnSpc>
              <a:spcBef>
                <a:spcPts val="1010"/>
              </a:spcBef>
              <a:buSzPct val="37500"/>
              <a:buChar char="•"/>
              <a:tabLst>
                <a:tab pos="161925" algn="l"/>
              </a:tabLst>
            </a:pP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shown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two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slides:</a:t>
            </a:r>
            <a:r>
              <a:rPr dirty="0" sz="1200" spc="3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shows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only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second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adds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correct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answer.</a:t>
            </a:r>
            <a:endParaRPr sz="1200">
              <a:latin typeface="Times New Roman"/>
              <a:cs typeface="Times New Roman"/>
            </a:endParaRPr>
          </a:p>
          <a:p>
            <a:pPr algn="just" marL="161290" marR="7620" indent="-149225">
              <a:lnSpc>
                <a:spcPct val="100000"/>
              </a:lnSpc>
              <a:spcBef>
                <a:spcPts val="1000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also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included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3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book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“Conceptual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ConcepTests,”</a:t>
            </a:r>
            <a:r>
              <a:rPr dirty="0" sz="1200" spc="40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but</a:t>
            </a:r>
            <a:r>
              <a:rPr dirty="0" sz="1200" spc="3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350">
                <a:latin typeface="Times New Roman"/>
                <a:cs typeface="Times New Roman"/>
              </a:rPr>
              <a:t> </a:t>
            </a:r>
            <a:r>
              <a:rPr dirty="0" sz="1200" spc="-20">
                <a:latin typeface="Times New Roman"/>
                <a:cs typeface="Times New Roman"/>
              </a:rPr>
              <a:t>file </a:t>
            </a:r>
            <a:r>
              <a:rPr dirty="0" sz="1200">
                <a:latin typeface="Times New Roman"/>
                <a:cs typeface="Times New Roman"/>
              </a:rPr>
              <a:t>contains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additional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book.</a:t>
            </a:r>
            <a:endParaRPr sz="1200">
              <a:latin typeface="Times New Roman"/>
              <a:cs typeface="Times New Roman"/>
            </a:endParaRPr>
          </a:p>
          <a:p>
            <a:pPr algn="just" marL="161290" marR="889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2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pages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contain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same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set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options.</a:t>
            </a:r>
            <a:r>
              <a:rPr dirty="0" sz="1200" spc="14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25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numbered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2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separate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r>
              <a:rPr dirty="0" sz="1200" spc="2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page.</a:t>
            </a:r>
            <a:endParaRPr sz="1200">
              <a:latin typeface="Times New Roman"/>
              <a:cs typeface="Times New Roman"/>
            </a:endParaRPr>
          </a:p>
          <a:p>
            <a:pPr algn="just" marL="161290" marR="5080" indent="-149225">
              <a:lnSpc>
                <a:spcPct val="100000"/>
              </a:lnSpc>
              <a:spcBef>
                <a:spcPts val="1005"/>
              </a:spcBef>
              <a:buSzPct val="37500"/>
              <a:buChar char="•"/>
              <a:tabLst>
                <a:tab pos="161290" algn="l"/>
              </a:tabLst>
            </a:pPr>
            <a:r>
              <a:rPr dirty="0" sz="1200">
                <a:latin typeface="Times New Roman"/>
                <a:cs typeface="Times New Roman"/>
              </a:rPr>
              <a:t>Some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answers.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(These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clearly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marked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phrase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“Choose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80">
                <a:latin typeface="Times New Roman"/>
                <a:cs typeface="Times New Roman"/>
              </a:rPr>
              <a:t>that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apply.”)</a:t>
            </a:r>
            <a:r>
              <a:rPr dirty="0" sz="1200" spc="3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using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clicker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system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75">
                <a:latin typeface="Times New Roman"/>
                <a:cs typeface="Times New Roman"/>
              </a:rPr>
              <a:t>that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doesn’t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multiple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responses,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ask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each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part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separately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yes-</a:t>
            </a:r>
            <a:r>
              <a:rPr dirty="0" sz="1200">
                <a:latin typeface="Times New Roman"/>
                <a:cs typeface="Times New Roman"/>
              </a:rPr>
              <a:t>or-no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question.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42988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14.2.</a:t>
            </a:r>
            <a:r>
              <a:rPr dirty="0" sz="1200" spc="19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HOW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55">
                <a:latin typeface="Times New Roman"/>
                <a:cs typeface="Times New Roman"/>
              </a:rPr>
              <a:t>WE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KNOW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THAT?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4484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571615" algn="l"/>
              </a:tabLst>
            </a:pPr>
            <a:r>
              <a:rPr dirty="0" spc="114"/>
              <a:t>What</a:t>
            </a:r>
            <a:r>
              <a:rPr dirty="0" spc="145"/>
              <a:t> </a:t>
            </a:r>
            <a:r>
              <a:rPr dirty="0"/>
              <a:t>makes</a:t>
            </a:r>
            <a:r>
              <a:rPr dirty="0" spc="150"/>
              <a:t> </a:t>
            </a:r>
            <a:r>
              <a:rPr dirty="0" spc="130"/>
              <a:t>a</a:t>
            </a:r>
            <a:r>
              <a:rPr dirty="0" spc="155"/>
              <a:t> </a:t>
            </a:r>
            <a:r>
              <a:rPr dirty="0" spc="80"/>
              <a:t>type</a:t>
            </a:r>
            <a:r>
              <a:rPr dirty="0" spc="150"/>
              <a:t> </a:t>
            </a:r>
            <a:r>
              <a:rPr dirty="0"/>
              <a:t>of</a:t>
            </a:r>
            <a:r>
              <a:rPr dirty="0" spc="155"/>
              <a:t> </a:t>
            </a:r>
            <a:r>
              <a:rPr dirty="0"/>
              <a:t>object</a:t>
            </a:r>
            <a:r>
              <a:rPr dirty="0" spc="150"/>
              <a:t> </a:t>
            </a:r>
            <a:r>
              <a:rPr dirty="0" spc="130"/>
              <a:t>a</a:t>
            </a:r>
            <a:r>
              <a:rPr dirty="0" spc="155"/>
              <a:t> </a:t>
            </a:r>
            <a:r>
              <a:rPr dirty="0" spc="60"/>
              <a:t>“standard</a:t>
            </a:r>
            <a:r>
              <a:rPr dirty="0" spc="155"/>
              <a:t> </a:t>
            </a:r>
            <a:r>
              <a:rPr dirty="0" spc="40"/>
              <a:t>candle”?</a:t>
            </a:r>
            <a:r>
              <a:rPr dirty="0"/>
              <a:t>	(Choose</a:t>
            </a:r>
            <a:r>
              <a:rPr dirty="0" spc="180"/>
              <a:t> </a:t>
            </a:r>
            <a:r>
              <a:rPr dirty="0" spc="-20"/>
              <a:t>one)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6960870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doesn’t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change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brightness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looks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bright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how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far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away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is.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All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objects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type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equally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bright.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754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26715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14.3.</a:t>
            </a:r>
            <a:r>
              <a:rPr dirty="0" sz="1200" spc="33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FINITE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OBSERVABLE</a:t>
            </a:r>
            <a:r>
              <a:rPr dirty="0" sz="1200" spc="2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14.3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45" b="1">
                <a:latin typeface="Georgia"/>
                <a:cs typeface="Georgia"/>
              </a:rPr>
              <a:t>Infinite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spc="-40" b="1">
                <a:latin typeface="Georgia"/>
                <a:cs typeface="Georgia"/>
              </a:rPr>
              <a:t>Universe,</a:t>
            </a:r>
            <a:r>
              <a:rPr dirty="0" sz="1700" spc="4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Finite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spc="-40" b="1">
                <a:latin typeface="Georgia"/>
                <a:cs typeface="Georgia"/>
              </a:rPr>
              <a:t>Universe,</a:t>
            </a:r>
            <a:r>
              <a:rPr dirty="0" sz="1700" spc="45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Observable</a:t>
            </a:r>
            <a:r>
              <a:rPr dirty="0" sz="1700" spc="4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Universe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60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14.3.</a:t>
            </a:r>
            <a:r>
              <a:rPr dirty="0" sz="1200" spc="2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OBSERVABLE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44334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180"/>
              <a:t> </a:t>
            </a:r>
            <a:r>
              <a:rPr dirty="0"/>
              <a:t>Hubble-</a:t>
            </a:r>
            <a:r>
              <a:rPr dirty="0" spc="70"/>
              <a:t>Lem</a:t>
            </a:r>
            <a:r>
              <a:rPr dirty="0" spc="-165"/>
              <a:t>a</a:t>
            </a:r>
            <a:r>
              <a:rPr dirty="0" spc="-565"/>
              <a:t>ˆ</a:t>
            </a:r>
            <a:r>
              <a:rPr dirty="0" spc="70"/>
              <a:t>ıtre</a:t>
            </a:r>
            <a:r>
              <a:rPr dirty="0" spc="175"/>
              <a:t> </a:t>
            </a:r>
            <a:r>
              <a:rPr dirty="0"/>
              <a:t>law</a:t>
            </a:r>
            <a:r>
              <a:rPr dirty="0" spc="180"/>
              <a:t> </a:t>
            </a:r>
            <a:r>
              <a:rPr dirty="0"/>
              <a:t>applies</a:t>
            </a:r>
            <a:r>
              <a:rPr dirty="0" spc="175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/>
              <a:t>(Choose</a:t>
            </a:r>
            <a:r>
              <a:rPr dirty="0" spc="18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1679681"/>
            <a:ext cx="481266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finite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universes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infinite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universes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finite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infinite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universes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60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14.3.</a:t>
            </a:r>
            <a:r>
              <a:rPr dirty="0" sz="1200" spc="2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OBSERVABLE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44334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180"/>
              <a:t> </a:t>
            </a:r>
            <a:r>
              <a:rPr dirty="0"/>
              <a:t>Hubble-</a:t>
            </a:r>
            <a:r>
              <a:rPr dirty="0" spc="70"/>
              <a:t>Lem</a:t>
            </a:r>
            <a:r>
              <a:rPr dirty="0" spc="-165"/>
              <a:t>a</a:t>
            </a:r>
            <a:r>
              <a:rPr dirty="0" spc="-565"/>
              <a:t>ˆ</a:t>
            </a:r>
            <a:r>
              <a:rPr dirty="0" spc="70"/>
              <a:t>ıtre</a:t>
            </a:r>
            <a:r>
              <a:rPr dirty="0" spc="175"/>
              <a:t> </a:t>
            </a:r>
            <a:r>
              <a:rPr dirty="0"/>
              <a:t>law</a:t>
            </a:r>
            <a:r>
              <a:rPr dirty="0" spc="180"/>
              <a:t> </a:t>
            </a:r>
            <a:r>
              <a:rPr dirty="0"/>
              <a:t>applies</a:t>
            </a:r>
            <a:r>
              <a:rPr dirty="0" spc="175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/>
              <a:t>(Choose</a:t>
            </a:r>
            <a:r>
              <a:rPr dirty="0" spc="18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4824095" cy="216408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finite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universes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infinite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universes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both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finite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infinite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universes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60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14.3.</a:t>
            </a:r>
            <a:r>
              <a:rPr dirty="0" sz="1200" spc="2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OBSERVABLE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889760" algn="l"/>
              </a:tabLst>
            </a:pPr>
            <a:r>
              <a:rPr dirty="0"/>
              <a:t>If</a:t>
            </a:r>
            <a:r>
              <a:rPr dirty="0" spc="105"/>
              <a:t> </a:t>
            </a:r>
            <a:r>
              <a:rPr dirty="0"/>
              <a:t>we</a:t>
            </a:r>
            <a:r>
              <a:rPr dirty="0" spc="114"/>
              <a:t> </a:t>
            </a:r>
            <a:r>
              <a:rPr dirty="0" spc="80"/>
              <a:t>say</a:t>
            </a:r>
            <a:r>
              <a:rPr dirty="0" spc="114"/>
              <a:t> that </a:t>
            </a:r>
            <a:r>
              <a:rPr dirty="0" spc="65"/>
              <a:t>an</a:t>
            </a:r>
            <a:r>
              <a:rPr dirty="0" spc="114"/>
              <a:t> </a:t>
            </a:r>
            <a:r>
              <a:rPr dirty="0"/>
              <a:t>infinite</a:t>
            </a:r>
            <a:r>
              <a:rPr dirty="0" spc="120"/>
              <a:t> </a:t>
            </a:r>
            <a:r>
              <a:rPr dirty="0"/>
              <a:t>universe</a:t>
            </a:r>
            <a:r>
              <a:rPr dirty="0" spc="110"/>
              <a:t> </a:t>
            </a:r>
            <a:r>
              <a:rPr dirty="0"/>
              <a:t>is</a:t>
            </a:r>
            <a:r>
              <a:rPr dirty="0" spc="114"/>
              <a:t> </a:t>
            </a:r>
            <a:r>
              <a:rPr dirty="0"/>
              <a:t>expanding,</a:t>
            </a:r>
            <a:r>
              <a:rPr dirty="0" spc="130"/>
              <a:t> </a:t>
            </a:r>
            <a:r>
              <a:rPr dirty="0"/>
              <a:t>we</a:t>
            </a:r>
            <a:r>
              <a:rPr dirty="0" spc="114"/>
              <a:t> </a:t>
            </a:r>
            <a:r>
              <a:rPr dirty="0"/>
              <a:t>mean</a:t>
            </a:r>
            <a:r>
              <a:rPr dirty="0" spc="114"/>
              <a:t> </a:t>
            </a:r>
            <a:r>
              <a:rPr dirty="0"/>
              <a:t>which</a:t>
            </a:r>
            <a:r>
              <a:rPr dirty="0" spc="114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10"/>
              <a:t>following?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7407909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total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volume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getting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bigger.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distances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objects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getting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bigger.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began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infinite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finite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ago.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galaxies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getting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smaller.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60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14.3.</a:t>
            </a:r>
            <a:r>
              <a:rPr dirty="0" sz="1200" spc="2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OBSERVABLE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889760" algn="l"/>
              </a:tabLst>
            </a:pPr>
            <a:r>
              <a:rPr dirty="0"/>
              <a:t>If</a:t>
            </a:r>
            <a:r>
              <a:rPr dirty="0" spc="105"/>
              <a:t> </a:t>
            </a:r>
            <a:r>
              <a:rPr dirty="0"/>
              <a:t>we</a:t>
            </a:r>
            <a:r>
              <a:rPr dirty="0" spc="114"/>
              <a:t> </a:t>
            </a:r>
            <a:r>
              <a:rPr dirty="0" spc="80"/>
              <a:t>say</a:t>
            </a:r>
            <a:r>
              <a:rPr dirty="0" spc="114"/>
              <a:t> that </a:t>
            </a:r>
            <a:r>
              <a:rPr dirty="0" spc="65"/>
              <a:t>an</a:t>
            </a:r>
            <a:r>
              <a:rPr dirty="0" spc="114"/>
              <a:t> </a:t>
            </a:r>
            <a:r>
              <a:rPr dirty="0"/>
              <a:t>infinite</a:t>
            </a:r>
            <a:r>
              <a:rPr dirty="0" spc="120"/>
              <a:t> </a:t>
            </a:r>
            <a:r>
              <a:rPr dirty="0"/>
              <a:t>universe</a:t>
            </a:r>
            <a:r>
              <a:rPr dirty="0" spc="110"/>
              <a:t> </a:t>
            </a:r>
            <a:r>
              <a:rPr dirty="0"/>
              <a:t>is</a:t>
            </a:r>
            <a:r>
              <a:rPr dirty="0" spc="114"/>
              <a:t> </a:t>
            </a:r>
            <a:r>
              <a:rPr dirty="0"/>
              <a:t>expanding,</a:t>
            </a:r>
            <a:r>
              <a:rPr dirty="0" spc="130"/>
              <a:t> </a:t>
            </a:r>
            <a:r>
              <a:rPr dirty="0"/>
              <a:t>we</a:t>
            </a:r>
            <a:r>
              <a:rPr dirty="0" spc="114"/>
              <a:t> </a:t>
            </a:r>
            <a:r>
              <a:rPr dirty="0"/>
              <a:t>mean</a:t>
            </a:r>
            <a:r>
              <a:rPr dirty="0" spc="114"/>
              <a:t> </a:t>
            </a:r>
            <a:r>
              <a:rPr dirty="0"/>
              <a:t>which</a:t>
            </a:r>
            <a:r>
              <a:rPr dirty="0" spc="114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10"/>
              <a:t>following?</a:t>
            </a:r>
            <a:r>
              <a:rPr dirty="0"/>
              <a:t>	(Choose</a:t>
            </a:r>
            <a:r>
              <a:rPr dirty="0" spc="160"/>
              <a:t> </a:t>
            </a:r>
            <a:r>
              <a:rPr dirty="0" spc="75"/>
              <a:t>all</a:t>
            </a:r>
            <a:r>
              <a:rPr dirty="0" spc="160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741489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total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volume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getting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bigger.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distances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between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objects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7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getting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bigger.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began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infinite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finite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ago.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average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galaxies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getting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smaller.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60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14.3.</a:t>
            </a:r>
            <a:r>
              <a:rPr dirty="0" sz="1200" spc="2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OBSERVABLE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436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504940" algn="l"/>
              </a:tabLst>
            </a:pPr>
            <a:r>
              <a:rPr dirty="0" spc="90"/>
              <a:t>Why</a:t>
            </a:r>
            <a:r>
              <a:rPr dirty="0" spc="110"/>
              <a:t> </a:t>
            </a:r>
            <a:r>
              <a:rPr dirty="0" spc="70"/>
              <a:t>can’t</a:t>
            </a:r>
            <a:r>
              <a:rPr dirty="0" spc="114"/>
              <a:t> </a:t>
            </a:r>
            <a:r>
              <a:rPr dirty="0"/>
              <a:t>we</a:t>
            </a:r>
            <a:r>
              <a:rPr dirty="0" spc="110"/>
              <a:t> </a:t>
            </a:r>
            <a:r>
              <a:rPr dirty="0"/>
              <a:t>see</a:t>
            </a:r>
            <a:r>
              <a:rPr dirty="0" spc="114"/>
              <a:t> </a:t>
            </a:r>
            <a:r>
              <a:rPr dirty="0"/>
              <a:t>beyond</a:t>
            </a:r>
            <a:r>
              <a:rPr dirty="0" spc="110"/>
              <a:t> </a:t>
            </a:r>
            <a:r>
              <a:rPr dirty="0"/>
              <a:t>our</a:t>
            </a:r>
            <a:r>
              <a:rPr dirty="0" spc="114"/>
              <a:t> </a:t>
            </a:r>
            <a:r>
              <a:rPr dirty="0"/>
              <a:t>observable</a:t>
            </a:r>
            <a:r>
              <a:rPr dirty="0" spc="110"/>
              <a:t> </a:t>
            </a:r>
            <a:r>
              <a:rPr dirty="0" spc="-10"/>
              <a:t>universe?</a:t>
            </a:r>
            <a:r>
              <a:rPr dirty="0"/>
              <a:t>	(Choose</a:t>
            </a:r>
            <a:r>
              <a:rPr dirty="0" spc="1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393700" marR="57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5605" algn="l"/>
              </a:tabLst>
            </a:pPr>
            <a:r>
              <a:rPr dirty="0"/>
              <a:t>There</a:t>
            </a:r>
            <a:r>
              <a:rPr dirty="0" spc="300"/>
              <a:t> </a:t>
            </a:r>
            <a:r>
              <a:rPr dirty="0"/>
              <a:t>is</a:t>
            </a:r>
            <a:r>
              <a:rPr dirty="0" spc="315"/>
              <a:t> </a:t>
            </a:r>
            <a:r>
              <a:rPr dirty="0"/>
              <a:t>nothing</a:t>
            </a:r>
            <a:r>
              <a:rPr dirty="0" spc="310"/>
              <a:t> </a:t>
            </a:r>
            <a:r>
              <a:rPr dirty="0" spc="70"/>
              <a:t>but</a:t>
            </a:r>
            <a:r>
              <a:rPr dirty="0" spc="310"/>
              <a:t> </a:t>
            </a:r>
            <a:r>
              <a:rPr dirty="0" spc="50"/>
              <a:t>empty</a:t>
            </a:r>
            <a:r>
              <a:rPr dirty="0" spc="310"/>
              <a:t> </a:t>
            </a:r>
            <a:r>
              <a:rPr dirty="0"/>
              <a:t>space</a:t>
            </a:r>
            <a:r>
              <a:rPr dirty="0" spc="315"/>
              <a:t> </a:t>
            </a:r>
            <a:r>
              <a:rPr dirty="0"/>
              <a:t>beyond</a:t>
            </a:r>
            <a:r>
              <a:rPr dirty="0" spc="310"/>
              <a:t> </a:t>
            </a:r>
            <a:r>
              <a:rPr dirty="0"/>
              <a:t>the</a:t>
            </a:r>
            <a:r>
              <a:rPr dirty="0" spc="310"/>
              <a:t> </a:t>
            </a:r>
            <a:r>
              <a:rPr dirty="0"/>
              <a:t>observable</a:t>
            </a:r>
            <a:r>
              <a:rPr dirty="0" spc="315"/>
              <a:t> </a:t>
            </a:r>
            <a:r>
              <a:rPr dirty="0" spc="-20"/>
              <a:t>uni- </a:t>
            </a:r>
            <a:r>
              <a:rPr dirty="0" spc="-20"/>
              <a:t>	</a:t>
            </a:r>
            <a:r>
              <a:rPr dirty="0" spc="-10"/>
              <a:t>verse.</a:t>
            </a:r>
          </a:p>
          <a:p>
            <a:pPr marL="393700" marR="698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/>
              <a:t>There</a:t>
            </a:r>
            <a:r>
              <a:rPr dirty="0" spc="260"/>
              <a:t> </a:t>
            </a:r>
            <a:r>
              <a:rPr dirty="0"/>
              <a:t>is</a:t>
            </a:r>
            <a:r>
              <a:rPr dirty="0" spc="275"/>
              <a:t> </a:t>
            </a:r>
            <a:r>
              <a:rPr dirty="0" spc="80"/>
              <a:t>matter</a:t>
            </a:r>
            <a:r>
              <a:rPr dirty="0" spc="270"/>
              <a:t> </a:t>
            </a:r>
            <a:r>
              <a:rPr dirty="0"/>
              <a:t>beyond</a:t>
            </a:r>
            <a:r>
              <a:rPr dirty="0" spc="275"/>
              <a:t> </a:t>
            </a:r>
            <a:r>
              <a:rPr dirty="0"/>
              <a:t>our</a:t>
            </a:r>
            <a:r>
              <a:rPr dirty="0" spc="275"/>
              <a:t> </a:t>
            </a:r>
            <a:r>
              <a:rPr dirty="0"/>
              <a:t>observable</a:t>
            </a:r>
            <a:r>
              <a:rPr dirty="0" spc="275"/>
              <a:t> </a:t>
            </a:r>
            <a:r>
              <a:rPr dirty="0"/>
              <a:t>universe,</a:t>
            </a:r>
            <a:r>
              <a:rPr dirty="0" spc="300"/>
              <a:t> </a:t>
            </a:r>
            <a:r>
              <a:rPr dirty="0" spc="70"/>
              <a:t>but</a:t>
            </a:r>
            <a:r>
              <a:rPr dirty="0" spc="270"/>
              <a:t> </a:t>
            </a:r>
            <a:r>
              <a:rPr dirty="0" spc="105"/>
              <a:t>it</a:t>
            </a:r>
            <a:r>
              <a:rPr dirty="0" spc="275"/>
              <a:t> </a:t>
            </a:r>
            <a:r>
              <a:rPr dirty="0" spc="55"/>
              <a:t>hasn’t </a:t>
            </a:r>
            <a:r>
              <a:rPr dirty="0" spc="55"/>
              <a:t>	</a:t>
            </a:r>
            <a:r>
              <a:rPr dirty="0" spc="80"/>
              <a:t>yet</a:t>
            </a:r>
            <a:r>
              <a:rPr dirty="0" spc="140"/>
              <a:t> </a:t>
            </a:r>
            <a:r>
              <a:rPr dirty="0" spc="50"/>
              <a:t>emitted</a:t>
            </a:r>
            <a:r>
              <a:rPr dirty="0" spc="145"/>
              <a:t> </a:t>
            </a:r>
            <a:r>
              <a:rPr dirty="0" spc="80"/>
              <a:t>any</a:t>
            </a:r>
            <a:r>
              <a:rPr dirty="0" spc="140"/>
              <a:t> </a:t>
            </a:r>
            <a:r>
              <a:rPr dirty="0" spc="40"/>
              <a:t>light.</a:t>
            </a: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/>
              <a:t>There</a:t>
            </a:r>
            <a:r>
              <a:rPr dirty="0" spc="-15"/>
              <a:t> </a:t>
            </a:r>
            <a:r>
              <a:rPr dirty="0"/>
              <a:t>is</a:t>
            </a:r>
            <a:r>
              <a:rPr dirty="0" spc="-15"/>
              <a:t> </a:t>
            </a:r>
            <a:r>
              <a:rPr dirty="0" spc="80"/>
              <a:t>matter</a:t>
            </a:r>
            <a:r>
              <a:rPr dirty="0" spc="-5"/>
              <a:t> </a:t>
            </a:r>
            <a:r>
              <a:rPr dirty="0"/>
              <a:t>beyond</a:t>
            </a:r>
            <a:r>
              <a:rPr dirty="0" spc="-10"/>
              <a:t> </a:t>
            </a:r>
            <a:r>
              <a:rPr dirty="0"/>
              <a:t>our</a:t>
            </a:r>
            <a:r>
              <a:rPr dirty="0" spc="-10"/>
              <a:t> </a:t>
            </a:r>
            <a:r>
              <a:rPr dirty="0"/>
              <a:t>observable</a:t>
            </a:r>
            <a:r>
              <a:rPr dirty="0" spc="-15"/>
              <a:t> </a:t>
            </a:r>
            <a:r>
              <a:rPr dirty="0"/>
              <a:t>universe</a:t>
            </a:r>
            <a:r>
              <a:rPr dirty="0" spc="-15"/>
              <a:t> </a:t>
            </a:r>
            <a:r>
              <a:rPr dirty="0" spc="55"/>
              <a:t>and</a:t>
            </a:r>
            <a:r>
              <a:rPr dirty="0" spc="-5"/>
              <a:t> </a:t>
            </a:r>
            <a:r>
              <a:rPr dirty="0" spc="105"/>
              <a:t>it</a:t>
            </a:r>
            <a:r>
              <a:rPr dirty="0" spc="-15"/>
              <a:t> </a:t>
            </a:r>
            <a:r>
              <a:rPr dirty="0"/>
              <a:t>has</a:t>
            </a:r>
            <a:r>
              <a:rPr dirty="0" spc="-10"/>
              <a:t> emit- </a:t>
            </a:r>
            <a:r>
              <a:rPr dirty="0" spc="-10"/>
              <a:t>	</a:t>
            </a:r>
            <a:r>
              <a:rPr dirty="0" spc="55"/>
              <a:t>ted</a:t>
            </a:r>
            <a:r>
              <a:rPr dirty="0" spc="170"/>
              <a:t> </a:t>
            </a:r>
            <a:r>
              <a:rPr dirty="0" spc="50"/>
              <a:t>light,</a:t>
            </a:r>
            <a:r>
              <a:rPr dirty="0" spc="185"/>
              <a:t> </a:t>
            </a:r>
            <a:r>
              <a:rPr dirty="0" spc="70"/>
              <a:t>but</a:t>
            </a:r>
            <a:r>
              <a:rPr dirty="0" spc="180"/>
              <a:t> </a:t>
            </a:r>
            <a:r>
              <a:rPr dirty="0" spc="114"/>
              <a:t>that</a:t>
            </a:r>
            <a:r>
              <a:rPr dirty="0" spc="185"/>
              <a:t> </a:t>
            </a:r>
            <a:r>
              <a:rPr dirty="0"/>
              <a:t>light</a:t>
            </a:r>
            <a:r>
              <a:rPr dirty="0" spc="180"/>
              <a:t> </a:t>
            </a:r>
            <a:r>
              <a:rPr dirty="0" spc="65"/>
              <a:t>hasn’t</a:t>
            </a:r>
            <a:r>
              <a:rPr dirty="0" spc="185"/>
              <a:t> </a:t>
            </a:r>
            <a:r>
              <a:rPr dirty="0" spc="55"/>
              <a:t>had</a:t>
            </a:r>
            <a:r>
              <a:rPr dirty="0" spc="180"/>
              <a:t> </a:t>
            </a:r>
            <a:r>
              <a:rPr dirty="0" spc="50"/>
              <a:t>time</a:t>
            </a:r>
            <a:r>
              <a:rPr dirty="0" spc="180"/>
              <a:t> </a:t>
            </a:r>
            <a:r>
              <a:rPr dirty="0"/>
              <a:t>to</a:t>
            </a:r>
            <a:r>
              <a:rPr dirty="0" spc="185"/>
              <a:t> </a:t>
            </a:r>
            <a:r>
              <a:rPr dirty="0"/>
              <a:t>reach</a:t>
            </a:r>
            <a:r>
              <a:rPr dirty="0" spc="180"/>
              <a:t> </a:t>
            </a:r>
            <a:r>
              <a:rPr dirty="0"/>
              <a:t>us</a:t>
            </a:r>
            <a:r>
              <a:rPr dirty="0" spc="180"/>
              <a:t> </a:t>
            </a:r>
            <a:r>
              <a:rPr dirty="0" spc="55"/>
              <a:t>yet.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Our</a:t>
            </a:r>
            <a:r>
              <a:rPr dirty="0" spc="130"/>
              <a:t> </a:t>
            </a:r>
            <a:r>
              <a:rPr dirty="0"/>
              <a:t>current</a:t>
            </a:r>
            <a:r>
              <a:rPr dirty="0" spc="135"/>
              <a:t> </a:t>
            </a:r>
            <a:r>
              <a:rPr dirty="0"/>
              <a:t>telescopes</a:t>
            </a:r>
            <a:r>
              <a:rPr dirty="0" spc="140"/>
              <a:t> </a:t>
            </a:r>
            <a:r>
              <a:rPr dirty="0" spc="70"/>
              <a:t>aren’t</a:t>
            </a:r>
            <a:r>
              <a:rPr dirty="0" spc="135"/>
              <a:t> </a:t>
            </a:r>
            <a:r>
              <a:rPr dirty="0"/>
              <a:t>powerful</a:t>
            </a:r>
            <a:r>
              <a:rPr dirty="0" spc="140"/>
              <a:t> </a:t>
            </a:r>
            <a:r>
              <a:rPr dirty="0"/>
              <a:t>enough</a:t>
            </a:r>
            <a:r>
              <a:rPr dirty="0" spc="135"/>
              <a:t> </a:t>
            </a:r>
            <a:r>
              <a:rPr dirty="0"/>
              <a:t>to</a:t>
            </a:r>
            <a:r>
              <a:rPr dirty="0" spc="140"/>
              <a:t> </a:t>
            </a:r>
            <a:r>
              <a:rPr dirty="0"/>
              <a:t>see</a:t>
            </a:r>
            <a:r>
              <a:rPr dirty="0" spc="135"/>
              <a:t> </a:t>
            </a:r>
            <a:r>
              <a:rPr dirty="0" spc="114"/>
              <a:t>that</a:t>
            </a:r>
            <a:r>
              <a:rPr dirty="0" spc="140"/>
              <a:t> </a:t>
            </a:r>
            <a:r>
              <a:rPr dirty="0" spc="-20"/>
              <a:t>far.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608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14.3.</a:t>
            </a:r>
            <a:r>
              <a:rPr dirty="0" sz="1200" spc="28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OBSERVABLE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436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6504940" algn="l"/>
              </a:tabLst>
            </a:pPr>
            <a:r>
              <a:rPr dirty="0" spc="90"/>
              <a:t>Why</a:t>
            </a:r>
            <a:r>
              <a:rPr dirty="0" spc="110"/>
              <a:t> </a:t>
            </a:r>
            <a:r>
              <a:rPr dirty="0" spc="70"/>
              <a:t>can’t</a:t>
            </a:r>
            <a:r>
              <a:rPr dirty="0" spc="114"/>
              <a:t> </a:t>
            </a:r>
            <a:r>
              <a:rPr dirty="0"/>
              <a:t>we</a:t>
            </a:r>
            <a:r>
              <a:rPr dirty="0" spc="110"/>
              <a:t> </a:t>
            </a:r>
            <a:r>
              <a:rPr dirty="0"/>
              <a:t>see</a:t>
            </a:r>
            <a:r>
              <a:rPr dirty="0" spc="114"/>
              <a:t> </a:t>
            </a:r>
            <a:r>
              <a:rPr dirty="0"/>
              <a:t>beyond</a:t>
            </a:r>
            <a:r>
              <a:rPr dirty="0" spc="110"/>
              <a:t> </a:t>
            </a:r>
            <a:r>
              <a:rPr dirty="0"/>
              <a:t>our</a:t>
            </a:r>
            <a:r>
              <a:rPr dirty="0" spc="114"/>
              <a:t> </a:t>
            </a:r>
            <a:r>
              <a:rPr dirty="0"/>
              <a:t>observable</a:t>
            </a:r>
            <a:r>
              <a:rPr dirty="0" spc="110"/>
              <a:t> </a:t>
            </a:r>
            <a:r>
              <a:rPr dirty="0" spc="-10"/>
              <a:t>universe?</a:t>
            </a:r>
            <a:r>
              <a:rPr dirty="0"/>
              <a:t>	(Choose</a:t>
            </a:r>
            <a:r>
              <a:rPr dirty="0" spc="16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393700" marR="57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/>
              <a:t>There</a:t>
            </a:r>
            <a:r>
              <a:rPr dirty="0" spc="300"/>
              <a:t> </a:t>
            </a:r>
            <a:r>
              <a:rPr dirty="0"/>
              <a:t>is</a:t>
            </a:r>
            <a:r>
              <a:rPr dirty="0" spc="315"/>
              <a:t> </a:t>
            </a:r>
            <a:r>
              <a:rPr dirty="0"/>
              <a:t>nothing</a:t>
            </a:r>
            <a:r>
              <a:rPr dirty="0" spc="310"/>
              <a:t> </a:t>
            </a:r>
            <a:r>
              <a:rPr dirty="0" spc="70"/>
              <a:t>but</a:t>
            </a:r>
            <a:r>
              <a:rPr dirty="0" spc="310"/>
              <a:t> </a:t>
            </a:r>
            <a:r>
              <a:rPr dirty="0" spc="50"/>
              <a:t>empty</a:t>
            </a:r>
            <a:r>
              <a:rPr dirty="0" spc="310"/>
              <a:t> </a:t>
            </a:r>
            <a:r>
              <a:rPr dirty="0"/>
              <a:t>space</a:t>
            </a:r>
            <a:r>
              <a:rPr dirty="0" spc="315"/>
              <a:t> </a:t>
            </a:r>
            <a:r>
              <a:rPr dirty="0"/>
              <a:t>beyond</a:t>
            </a:r>
            <a:r>
              <a:rPr dirty="0" spc="310"/>
              <a:t> </a:t>
            </a:r>
            <a:r>
              <a:rPr dirty="0"/>
              <a:t>the</a:t>
            </a:r>
            <a:r>
              <a:rPr dirty="0" spc="310"/>
              <a:t> </a:t>
            </a:r>
            <a:r>
              <a:rPr dirty="0"/>
              <a:t>observable</a:t>
            </a:r>
            <a:r>
              <a:rPr dirty="0" spc="315"/>
              <a:t> </a:t>
            </a:r>
            <a:r>
              <a:rPr dirty="0" spc="-20"/>
              <a:t>uni- </a:t>
            </a:r>
            <a:r>
              <a:rPr dirty="0" spc="-20"/>
              <a:t>	</a:t>
            </a:r>
            <a:r>
              <a:rPr dirty="0" spc="-10"/>
              <a:t>verse.</a:t>
            </a:r>
          </a:p>
          <a:p>
            <a:pPr marL="393700" marR="698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/>
              <a:t>There</a:t>
            </a:r>
            <a:r>
              <a:rPr dirty="0" spc="260"/>
              <a:t> </a:t>
            </a:r>
            <a:r>
              <a:rPr dirty="0"/>
              <a:t>is</a:t>
            </a:r>
            <a:r>
              <a:rPr dirty="0" spc="275"/>
              <a:t> </a:t>
            </a:r>
            <a:r>
              <a:rPr dirty="0" spc="80"/>
              <a:t>matter</a:t>
            </a:r>
            <a:r>
              <a:rPr dirty="0" spc="270"/>
              <a:t> </a:t>
            </a:r>
            <a:r>
              <a:rPr dirty="0"/>
              <a:t>beyond</a:t>
            </a:r>
            <a:r>
              <a:rPr dirty="0" spc="275"/>
              <a:t> </a:t>
            </a:r>
            <a:r>
              <a:rPr dirty="0"/>
              <a:t>our</a:t>
            </a:r>
            <a:r>
              <a:rPr dirty="0" spc="275"/>
              <a:t> </a:t>
            </a:r>
            <a:r>
              <a:rPr dirty="0"/>
              <a:t>observable</a:t>
            </a:r>
            <a:r>
              <a:rPr dirty="0" spc="275"/>
              <a:t> </a:t>
            </a:r>
            <a:r>
              <a:rPr dirty="0"/>
              <a:t>universe,</a:t>
            </a:r>
            <a:r>
              <a:rPr dirty="0" spc="300"/>
              <a:t> </a:t>
            </a:r>
            <a:r>
              <a:rPr dirty="0" spc="70"/>
              <a:t>but</a:t>
            </a:r>
            <a:r>
              <a:rPr dirty="0" spc="270"/>
              <a:t> </a:t>
            </a:r>
            <a:r>
              <a:rPr dirty="0" spc="105"/>
              <a:t>it</a:t>
            </a:r>
            <a:r>
              <a:rPr dirty="0" spc="275"/>
              <a:t> </a:t>
            </a:r>
            <a:r>
              <a:rPr dirty="0" spc="55"/>
              <a:t>hasn’t </a:t>
            </a:r>
            <a:r>
              <a:rPr dirty="0" spc="55"/>
              <a:t>	</a:t>
            </a:r>
            <a:r>
              <a:rPr dirty="0" spc="80"/>
              <a:t>yet</a:t>
            </a:r>
            <a:r>
              <a:rPr dirty="0" spc="140"/>
              <a:t> </a:t>
            </a:r>
            <a:r>
              <a:rPr dirty="0" spc="50"/>
              <a:t>emitted</a:t>
            </a:r>
            <a:r>
              <a:rPr dirty="0" spc="145"/>
              <a:t> </a:t>
            </a:r>
            <a:r>
              <a:rPr dirty="0" spc="80"/>
              <a:t>any</a:t>
            </a:r>
            <a:r>
              <a:rPr dirty="0" spc="140"/>
              <a:t> </a:t>
            </a:r>
            <a:r>
              <a:rPr dirty="0" spc="40"/>
              <a:t>light.</a:t>
            </a: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/>
              <a:t>There</a:t>
            </a:r>
            <a:r>
              <a:rPr dirty="0" spc="-15"/>
              <a:t> </a:t>
            </a:r>
            <a:r>
              <a:rPr dirty="0"/>
              <a:t>is</a:t>
            </a:r>
            <a:r>
              <a:rPr dirty="0" spc="-15"/>
              <a:t> </a:t>
            </a:r>
            <a:r>
              <a:rPr dirty="0" spc="80"/>
              <a:t>matter</a:t>
            </a:r>
            <a:r>
              <a:rPr dirty="0" spc="-5"/>
              <a:t> </a:t>
            </a:r>
            <a:r>
              <a:rPr dirty="0"/>
              <a:t>beyond</a:t>
            </a:r>
            <a:r>
              <a:rPr dirty="0" spc="-10"/>
              <a:t> </a:t>
            </a:r>
            <a:r>
              <a:rPr dirty="0"/>
              <a:t>our</a:t>
            </a:r>
            <a:r>
              <a:rPr dirty="0" spc="-10"/>
              <a:t> </a:t>
            </a:r>
            <a:r>
              <a:rPr dirty="0"/>
              <a:t>observable</a:t>
            </a:r>
            <a:r>
              <a:rPr dirty="0" spc="-15"/>
              <a:t> </a:t>
            </a:r>
            <a:r>
              <a:rPr dirty="0"/>
              <a:t>universe</a:t>
            </a:r>
            <a:r>
              <a:rPr dirty="0" spc="-15"/>
              <a:t> </a:t>
            </a:r>
            <a:r>
              <a:rPr dirty="0" spc="55"/>
              <a:t>and</a:t>
            </a:r>
            <a:r>
              <a:rPr dirty="0" spc="-5"/>
              <a:t> </a:t>
            </a:r>
            <a:r>
              <a:rPr dirty="0" spc="105"/>
              <a:t>it</a:t>
            </a:r>
            <a:r>
              <a:rPr dirty="0" spc="-15"/>
              <a:t> </a:t>
            </a:r>
            <a:r>
              <a:rPr dirty="0"/>
              <a:t>has</a:t>
            </a:r>
            <a:r>
              <a:rPr dirty="0" spc="-10"/>
              <a:t> emit- </a:t>
            </a:r>
            <a:r>
              <a:rPr dirty="0" spc="-10"/>
              <a:t>	</a:t>
            </a:r>
            <a:r>
              <a:rPr dirty="0" spc="55"/>
              <a:t>ted</a:t>
            </a:r>
            <a:r>
              <a:rPr dirty="0" spc="170"/>
              <a:t> </a:t>
            </a:r>
            <a:r>
              <a:rPr dirty="0" spc="50"/>
              <a:t>light,</a:t>
            </a:r>
            <a:r>
              <a:rPr dirty="0" spc="185"/>
              <a:t> </a:t>
            </a:r>
            <a:r>
              <a:rPr dirty="0" spc="70"/>
              <a:t>but</a:t>
            </a:r>
            <a:r>
              <a:rPr dirty="0" spc="180"/>
              <a:t> </a:t>
            </a:r>
            <a:r>
              <a:rPr dirty="0" spc="114"/>
              <a:t>that</a:t>
            </a:r>
            <a:r>
              <a:rPr dirty="0" spc="185"/>
              <a:t> </a:t>
            </a:r>
            <a:r>
              <a:rPr dirty="0"/>
              <a:t>light</a:t>
            </a:r>
            <a:r>
              <a:rPr dirty="0" spc="180"/>
              <a:t> </a:t>
            </a:r>
            <a:r>
              <a:rPr dirty="0" spc="65"/>
              <a:t>hasn’t</a:t>
            </a:r>
            <a:r>
              <a:rPr dirty="0" spc="185"/>
              <a:t> </a:t>
            </a:r>
            <a:r>
              <a:rPr dirty="0" spc="55"/>
              <a:t>had</a:t>
            </a:r>
            <a:r>
              <a:rPr dirty="0" spc="180"/>
              <a:t> </a:t>
            </a:r>
            <a:r>
              <a:rPr dirty="0" spc="50"/>
              <a:t>time</a:t>
            </a:r>
            <a:r>
              <a:rPr dirty="0" spc="180"/>
              <a:t> </a:t>
            </a:r>
            <a:r>
              <a:rPr dirty="0"/>
              <a:t>to</a:t>
            </a:r>
            <a:r>
              <a:rPr dirty="0" spc="185"/>
              <a:t> </a:t>
            </a:r>
            <a:r>
              <a:rPr dirty="0"/>
              <a:t>reach</a:t>
            </a:r>
            <a:r>
              <a:rPr dirty="0" spc="180"/>
              <a:t> </a:t>
            </a:r>
            <a:r>
              <a:rPr dirty="0"/>
              <a:t>us</a:t>
            </a:r>
            <a:r>
              <a:rPr dirty="0" spc="180"/>
              <a:t> </a:t>
            </a:r>
            <a:r>
              <a:rPr dirty="0" spc="55"/>
              <a:t>yet.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Our</a:t>
            </a:r>
            <a:r>
              <a:rPr dirty="0" spc="130"/>
              <a:t> </a:t>
            </a:r>
            <a:r>
              <a:rPr dirty="0"/>
              <a:t>current</a:t>
            </a:r>
            <a:r>
              <a:rPr dirty="0" spc="135"/>
              <a:t> </a:t>
            </a:r>
            <a:r>
              <a:rPr dirty="0"/>
              <a:t>telescopes</a:t>
            </a:r>
            <a:r>
              <a:rPr dirty="0" spc="140"/>
              <a:t> </a:t>
            </a:r>
            <a:r>
              <a:rPr dirty="0" spc="70"/>
              <a:t>aren’t</a:t>
            </a:r>
            <a:r>
              <a:rPr dirty="0" spc="135"/>
              <a:t> </a:t>
            </a:r>
            <a:r>
              <a:rPr dirty="0"/>
              <a:t>powerful</a:t>
            </a:r>
            <a:r>
              <a:rPr dirty="0" spc="140"/>
              <a:t> </a:t>
            </a:r>
            <a:r>
              <a:rPr dirty="0"/>
              <a:t>enough</a:t>
            </a:r>
            <a:r>
              <a:rPr dirty="0" spc="135"/>
              <a:t> </a:t>
            </a:r>
            <a:r>
              <a:rPr dirty="0"/>
              <a:t>to</a:t>
            </a:r>
            <a:r>
              <a:rPr dirty="0" spc="140"/>
              <a:t> </a:t>
            </a:r>
            <a:r>
              <a:rPr dirty="0"/>
              <a:t>see</a:t>
            </a:r>
            <a:r>
              <a:rPr dirty="0" spc="135"/>
              <a:t> </a:t>
            </a:r>
            <a:r>
              <a:rPr dirty="0" spc="114"/>
              <a:t>that</a:t>
            </a:r>
            <a:r>
              <a:rPr dirty="0" spc="140"/>
              <a:t> </a:t>
            </a:r>
            <a:r>
              <a:rPr dirty="0" spc="-20"/>
              <a:t>far.</a:t>
            </a: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 spc="25"/>
              <a:t>C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671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OBSERVABLE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40"/>
              <a:t> </a:t>
            </a:r>
            <a:r>
              <a:rPr dirty="0" spc="65"/>
              <a:t>team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50"/>
              <a:t> </a:t>
            </a:r>
            <a:r>
              <a:rPr dirty="0"/>
              <a:t>astronomers</a:t>
            </a:r>
            <a:r>
              <a:rPr dirty="0" spc="150"/>
              <a:t> </a:t>
            </a:r>
            <a:r>
              <a:rPr dirty="0"/>
              <a:t>announces</a:t>
            </a:r>
            <a:r>
              <a:rPr dirty="0" spc="150"/>
              <a:t> </a:t>
            </a:r>
            <a:r>
              <a:rPr dirty="0" spc="114"/>
              <a:t>that</a:t>
            </a:r>
            <a:r>
              <a:rPr dirty="0" spc="155"/>
              <a:t> </a:t>
            </a:r>
            <a:r>
              <a:rPr dirty="0" spc="75"/>
              <a:t>they</a:t>
            </a:r>
            <a:r>
              <a:rPr dirty="0" spc="155"/>
              <a:t> </a:t>
            </a:r>
            <a:r>
              <a:rPr dirty="0"/>
              <a:t>have</a:t>
            </a:r>
            <a:r>
              <a:rPr dirty="0" spc="150"/>
              <a:t> </a:t>
            </a:r>
            <a:r>
              <a:rPr dirty="0"/>
              <a:t>found</a:t>
            </a:r>
            <a:r>
              <a:rPr dirty="0" spc="150"/>
              <a:t> </a:t>
            </a:r>
            <a:r>
              <a:rPr dirty="0"/>
              <a:t>the</a:t>
            </a:r>
            <a:r>
              <a:rPr dirty="0" spc="155"/>
              <a:t> </a:t>
            </a:r>
            <a:r>
              <a:rPr dirty="0" spc="-10"/>
              <a:t>loca- </a:t>
            </a:r>
            <a:r>
              <a:rPr dirty="0"/>
              <a:t>tion</a:t>
            </a:r>
            <a:r>
              <a:rPr dirty="0" spc="45"/>
              <a:t> </a:t>
            </a:r>
            <a:r>
              <a:rPr dirty="0"/>
              <a:t>in</a:t>
            </a:r>
            <a:r>
              <a:rPr dirty="0" spc="55"/>
              <a:t> </a:t>
            </a:r>
            <a:r>
              <a:rPr dirty="0"/>
              <a:t>space</a:t>
            </a:r>
            <a:r>
              <a:rPr dirty="0" spc="55"/>
              <a:t> </a:t>
            </a:r>
            <a:r>
              <a:rPr dirty="0"/>
              <a:t>where</a:t>
            </a:r>
            <a:r>
              <a:rPr dirty="0" spc="55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 spc="60"/>
              <a:t>Big</a:t>
            </a:r>
            <a:r>
              <a:rPr dirty="0" spc="55"/>
              <a:t> </a:t>
            </a:r>
            <a:r>
              <a:rPr dirty="0" spc="70"/>
              <a:t>Bang</a:t>
            </a:r>
            <a:r>
              <a:rPr dirty="0" spc="55"/>
              <a:t> </a:t>
            </a:r>
            <a:r>
              <a:rPr dirty="0"/>
              <a:t>occurred.</a:t>
            </a:r>
            <a:r>
              <a:rPr dirty="0" spc="470"/>
              <a:t> </a:t>
            </a:r>
            <a:r>
              <a:rPr dirty="0"/>
              <a:t>Which</a:t>
            </a:r>
            <a:r>
              <a:rPr dirty="0" spc="55"/>
              <a:t> </a:t>
            </a:r>
            <a:r>
              <a:rPr dirty="0" spc="-100"/>
              <a:t>of</a:t>
            </a:r>
            <a:r>
              <a:rPr dirty="0" spc="55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 spc="-10"/>
              <a:t>following </a:t>
            </a:r>
            <a:r>
              <a:rPr dirty="0"/>
              <a:t>reactions</a:t>
            </a:r>
            <a:r>
              <a:rPr dirty="0" spc="195"/>
              <a:t> </a:t>
            </a:r>
            <a:r>
              <a:rPr dirty="0"/>
              <a:t>would</a:t>
            </a:r>
            <a:r>
              <a:rPr dirty="0" spc="200"/>
              <a:t> </a:t>
            </a:r>
            <a:r>
              <a:rPr dirty="0"/>
              <a:t>be</a:t>
            </a:r>
            <a:r>
              <a:rPr dirty="0" spc="204"/>
              <a:t> </a:t>
            </a:r>
            <a:r>
              <a:rPr dirty="0"/>
              <a:t>most</a:t>
            </a:r>
            <a:r>
              <a:rPr dirty="0" spc="200"/>
              <a:t> </a:t>
            </a:r>
            <a:r>
              <a:rPr dirty="0" spc="50"/>
              <a:t>appropriate?</a:t>
            </a:r>
            <a:r>
              <a:rPr dirty="0" spc="484"/>
              <a:t> </a:t>
            </a:r>
            <a:r>
              <a:rPr dirty="0"/>
              <a:t>(Choose</a:t>
            </a:r>
            <a:r>
              <a:rPr dirty="0" spc="204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549968"/>
            <a:ext cx="8258809" cy="38195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don’t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believe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Hubble-</a:t>
            </a:r>
            <a:r>
              <a:rPr dirty="0" sz="2450" spc="70">
                <a:latin typeface="Garamond"/>
                <a:cs typeface="Garamond"/>
              </a:rPr>
              <a:t>Lem</a:t>
            </a:r>
            <a:r>
              <a:rPr dirty="0" sz="2450" spc="-165">
                <a:latin typeface="Garamond"/>
                <a:cs typeface="Garamond"/>
              </a:rPr>
              <a:t>a</a:t>
            </a:r>
            <a:r>
              <a:rPr dirty="0" sz="2450" spc="-565">
                <a:latin typeface="Garamond"/>
                <a:cs typeface="Garamond"/>
              </a:rPr>
              <a:t>ˆ</a:t>
            </a:r>
            <a:r>
              <a:rPr dirty="0" sz="2450" spc="70">
                <a:latin typeface="Garamond"/>
                <a:cs typeface="Garamond"/>
              </a:rPr>
              <a:t>ıtre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law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says </a:t>
            </a:r>
            <a:r>
              <a:rPr dirty="0" sz="2450" spc="35">
                <a:latin typeface="Garamond"/>
                <a:cs typeface="Garamond"/>
              </a:rPr>
              <a:t>	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expansion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looks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4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matter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where</a:t>
            </a:r>
            <a:r>
              <a:rPr dirty="0" sz="2450" spc="4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4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are,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so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there’s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way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tell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where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Big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Bang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occurred.</a:t>
            </a:r>
            <a:endParaRPr sz="2450">
              <a:latin typeface="Garamond"/>
              <a:cs typeface="Garamond"/>
            </a:endParaRPr>
          </a:p>
          <a:p>
            <a:pPr algn="just"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5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don’t</a:t>
            </a:r>
            <a:r>
              <a:rPr dirty="0" sz="2450" spc="5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believe</a:t>
            </a:r>
            <a:r>
              <a:rPr dirty="0" sz="2450" spc="5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5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5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8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Big</a:t>
            </a:r>
            <a:r>
              <a:rPr dirty="0" sz="2450" spc="59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Bang</a:t>
            </a:r>
            <a:r>
              <a:rPr dirty="0" sz="2450" spc="5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probably</a:t>
            </a:r>
            <a:r>
              <a:rPr dirty="0" sz="2450" spc="59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oc-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curred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outside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our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observable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wouldn’t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able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it.</a:t>
            </a:r>
            <a:endParaRPr sz="2450">
              <a:latin typeface="Garamond"/>
              <a:cs typeface="Garamond"/>
            </a:endParaRPr>
          </a:p>
          <a:p>
            <a:pPr algn="just" marL="386715" marR="698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don’t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believe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particular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place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where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Big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Bang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occurred.</a:t>
            </a:r>
            <a:endParaRPr sz="2450">
              <a:latin typeface="Garamond"/>
              <a:cs typeface="Garamond"/>
            </a:endParaRPr>
          </a:p>
          <a:p>
            <a:pPr algn="just"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believe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them.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671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OBSERVABLE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140"/>
              <a:t> </a:t>
            </a:r>
            <a:r>
              <a:rPr dirty="0" spc="65"/>
              <a:t>team</a:t>
            </a:r>
            <a:r>
              <a:rPr dirty="0" spc="155"/>
              <a:t> </a:t>
            </a:r>
            <a:r>
              <a:rPr dirty="0"/>
              <a:t>of</a:t>
            </a:r>
            <a:r>
              <a:rPr dirty="0" spc="150"/>
              <a:t> </a:t>
            </a:r>
            <a:r>
              <a:rPr dirty="0"/>
              <a:t>astronomers</a:t>
            </a:r>
            <a:r>
              <a:rPr dirty="0" spc="150"/>
              <a:t> </a:t>
            </a:r>
            <a:r>
              <a:rPr dirty="0"/>
              <a:t>announces</a:t>
            </a:r>
            <a:r>
              <a:rPr dirty="0" spc="150"/>
              <a:t> </a:t>
            </a:r>
            <a:r>
              <a:rPr dirty="0" spc="114"/>
              <a:t>that</a:t>
            </a:r>
            <a:r>
              <a:rPr dirty="0" spc="155"/>
              <a:t> </a:t>
            </a:r>
            <a:r>
              <a:rPr dirty="0" spc="75"/>
              <a:t>they</a:t>
            </a:r>
            <a:r>
              <a:rPr dirty="0" spc="155"/>
              <a:t> </a:t>
            </a:r>
            <a:r>
              <a:rPr dirty="0"/>
              <a:t>have</a:t>
            </a:r>
            <a:r>
              <a:rPr dirty="0" spc="150"/>
              <a:t> </a:t>
            </a:r>
            <a:r>
              <a:rPr dirty="0"/>
              <a:t>found</a:t>
            </a:r>
            <a:r>
              <a:rPr dirty="0" spc="150"/>
              <a:t> </a:t>
            </a:r>
            <a:r>
              <a:rPr dirty="0"/>
              <a:t>the</a:t>
            </a:r>
            <a:r>
              <a:rPr dirty="0" spc="155"/>
              <a:t> </a:t>
            </a:r>
            <a:r>
              <a:rPr dirty="0" spc="-10"/>
              <a:t>loca- </a:t>
            </a:r>
            <a:r>
              <a:rPr dirty="0"/>
              <a:t>tion</a:t>
            </a:r>
            <a:r>
              <a:rPr dirty="0" spc="45"/>
              <a:t> </a:t>
            </a:r>
            <a:r>
              <a:rPr dirty="0"/>
              <a:t>in</a:t>
            </a:r>
            <a:r>
              <a:rPr dirty="0" spc="55"/>
              <a:t> </a:t>
            </a:r>
            <a:r>
              <a:rPr dirty="0"/>
              <a:t>space</a:t>
            </a:r>
            <a:r>
              <a:rPr dirty="0" spc="55"/>
              <a:t> </a:t>
            </a:r>
            <a:r>
              <a:rPr dirty="0"/>
              <a:t>where</a:t>
            </a:r>
            <a:r>
              <a:rPr dirty="0" spc="55"/>
              <a:t> </a:t>
            </a:r>
            <a:r>
              <a:rPr dirty="0"/>
              <a:t>the</a:t>
            </a:r>
            <a:r>
              <a:rPr dirty="0" spc="50"/>
              <a:t> </a:t>
            </a:r>
            <a:r>
              <a:rPr dirty="0" spc="60"/>
              <a:t>Big</a:t>
            </a:r>
            <a:r>
              <a:rPr dirty="0" spc="55"/>
              <a:t> </a:t>
            </a:r>
            <a:r>
              <a:rPr dirty="0" spc="70"/>
              <a:t>Bang</a:t>
            </a:r>
            <a:r>
              <a:rPr dirty="0" spc="55"/>
              <a:t> </a:t>
            </a:r>
            <a:r>
              <a:rPr dirty="0"/>
              <a:t>occurred.</a:t>
            </a:r>
            <a:r>
              <a:rPr dirty="0" spc="470"/>
              <a:t> </a:t>
            </a:r>
            <a:r>
              <a:rPr dirty="0"/>
              <a:t>Which</a:t>
            </a:r>
            <a:r>
              <a:rPr dirty="0" spc="55"/>
              <a:t> </a:t>
            </a:r>
            <a:r>
              <a:rPr dirty="0" spc="-100"/>
              <a:t>of</a:t>
            </a:r>
            <a:r>
              <a:rPr dirty="0" spc="55"/>
              <a:t> </a:t>
            </a:r>
            <a:r>
              <a:rPr dirty="0"/>
              <a:t>the</a:t>
            </a:r>
            <a:r>
              <a:rPr dirty="0" spc="55"/>
              <a:t> </a:t>
            </a:r>
            <a:r>
              <a:rPr dirty="0" spc="-10"/>
              <a:t>following </a:t>
            </a:r>
            <a:r>
              <a:rPr dirty="0"/>
              <a:t>reactions</a:t>
            </a:r>
            <a:r>
              <a:rPr dirty="0" spc="195"/>
              <a:t> </a:t>
            </a:r>
            <a:r>
              <a:rPr dirty="0"/>
              <a:t>would</a:t>
            </a:r>
            <a:r>
              <a:rPr dirty="0" spc="200"/>
              <a:t> </a:t>
            </a:r>
            <a:r>
              <a:rPr dirty="0"/>
              <a:t>be</a:t>
            </a:r>
            <a:r>
              <a:rPr dirty="0" spc="204"/>
              <a:t> </a:t>
            </a:r>
            <a:r>
              <a:rPr dirty="0"/>
              <a:t>most</a:t>
            </a:r>
            <a:r>
              <a:rPr dirty="0" spc="200"/>
              <a:t> </a:t>
            </a:r>
            <a:r>
              <a:rPr dirty="0" spc="50"/>
              <a:t>appropriate?</a:t>
            </a:r>
            <a:r>
              <a:rPr dirty="0" spc="484"/>
              <a:t> </a:t>
            </a:r>
            <a:r>
              <a:rPr dirty="0"/>
              <a:t>(Choose</a:t>
            </a:r>
            <a:r>
              <a:rPr dirty="0" spc="204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6430" cy="443992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don’t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believe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Hubble-</a:t>
            </a:r>
            <a:r>
              <a:rPr dirty="0" sz="2450" spc="70">
                <a:latin typeface="Garamond"/>
                <a:cs typeface="Garamond"/>
              </a:rPr>
              <a:t>Lem</a:t>
            </a:r>
            <a:r>
              <a:rPr dirty="0" sz="2450" spc="-165">
                <a:latin typeface="Garamond"/>
                <a:cs typeface="Garamond"/>
              </a:rPr>
              <a:t>a</a:t>
            </a:r>
            <a:r>
              <a:rPr dirty="0" sz="2450" spc="-565">
                <a:latin typeface="Garamond"/>
                <a:cs typeface="Garamond"/>
              </a:rPr>
              <a:t>ˆ</a:t>
            </a:r>
            <a:r>
              <a:rPr dirty="0" sz="2450" spc="70">
                <a:latin typeface="Garamond"/>
                <a:cs typeface="Garamond"/>
              </a:rPr>
              <a:t>ıtre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law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says </a:t>
            </a:r>
            <a:r>
              <a:rPr dirty="0" sz="2450" spc="35">
                <a:latin typeface="Garamond"/>
                <a:cs typeface="Garamond"/>
              </a:rPr>
              <a:t>	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expansion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looks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4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matter</a:t>
            </a:r>
            <a:r>
              <a:rPr dirty="0" sz="2450" spc="4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where</a:t>
            </a:r>
            <a:r>
              <a:rPr dirty="0" sz="2450" spc="4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4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are,</a:t>
            </a:r>
            <a:r>
              <a:rPr dirty="0" sz="2450" spc="55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so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there’s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way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tell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where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Big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Bang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occurred.</a:t>
            </a:r>
            <a:endParaRPr sz="2450">
              <a:latin typeface="Garamond"/>
              <a:cs typeface="Garamond"/>
            </a:endParaRPr>
          </a:p>
          <a:p>
            <a:pPr algn="just"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5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don’t</a:t>
            </a:r>
            <a:r>
              <a:rPr dirty="0" sz="2450" spc="5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believe</a:t>
            </a:r>
            <a:r>
              <a:rPr dirty="0" sz="2450" spc="5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5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5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8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Big</a:t>
            </a:r>
            <a:r>
              <a:rPr dirty="0" sz="2450" spc="59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Bang</a:t>
            </a:r>
            <a:r>
              <a:rPr dirty="0" sz="2450" spc="5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probably</a:t>
            </a:r>
            <a:r>
              <a:rPr dirty="0" sz="2450" spc="59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oc-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curred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outside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our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observable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wouldn’t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able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see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it.</a:t>
            </a:r>
            <a:endParaRPr sz="2450">
              <a:latin typeface="Garamond"/>
              <a:cs typeface="Garamond"/>
            </a:endParaRPr>
          </a:p>
          <a:p>
            <a:pPr algn="just" marL="393700" marR="698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don’t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believe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because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there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5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particular</a:t>
            </a:r>
            <a:r>
              <a:rPr dirty="0" sz="2450" spc="5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place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where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Big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Bang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occurred.</a:t>
            </a:r>
            <a:endParaRPr sz="2450">
              <a:latin typeface="Garamond"/>
              <a:cs typeface="Garamond"/>
            </a:endParaRPr>
          </a:p>
          <a:p>
            <a:pPr algn="just"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believe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them.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014999" y="878291"/>
            <a:ext cx="29591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14.1.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HISTORY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74586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14.1</a:t>
            </a:r>
            <a:r>
              <a:rPr dirty="0" sz="1700" b="1">
                <a:latin typeface="Georgia"/>
                <a:cs typeface="Georgia"/>
              </a:rPr>
              <a:t>	The</a:t>
            </a:r>
            <a:r>
              <a:rPr dirty="0" sz="1700" spc="85" b="1">
                <a:latin typeface="Georgia"/>
                <a:cs typeface="Georgia"/>
              </a:rPr>
              <a:t> </a:t>
            </a:r>
            <a:r>
              <a:rPr dirty="0" sz="1700" spc="-20" b="1">
                <a:latin typeface="Georgia"/>
                <a:cs typeface="Georgia"/>
              </a:rPr>
              <a:t>History</a:t>
            </a:r>
            <a:r>
              <a:rPr dirty="0" sz="1700" spc="9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of</a:t>
            </a:r>
            <a:r>
              <a:rPr dirty="0" sz="1700" spc="9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the</a:t>
            </a:r>
            <a:r>
              <a:rPr dirty="0" sz="1700" spc="90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Universe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671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OBSERVABLE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Would</a:t>
            </a:r>
            <a:r>
              <a:rPr dirty="0" spc="380"/>
              <a:t> </a:t>
            </a:r>
            <a:r>
              <a:rPr dirty="0" spc="105"/>
              <a:t>it</a:t>
            </a:r>
            <a:r>
              <a:rPr dirty="0" spc="375"/>
              <a:t> </a:t>
            </a:r>
            <a:r>
              <a:rPr dirty="0"/>
              <a:t>be</a:t>
            </a:r>
            <a:r>
              <a:rPr dirty="0" spc="375"/>
              <a:t> </a:t>
            </a:r>
            <a:r>
              <a:rPr dirty="0"/>
              <a:t>possible</a:t>
            </a:r>
            <a:r>
              <a:rPr dirty="0" spc="380"/>
              <a:t> </a:t>
            </a:r>
            <a:r>
              <a:rPr dirty="0"/>
              <a:t>for</a:t>
            </a:r>
            <a:r>
              <a:rPr dirty="0" spc="375"/>
              <a:t> </a:t>
            </a:r>
            <a:r>
              <a:rPr dirty="0" spc="65"/>
              <a:t>an</a:t>
            </a:r>
            <a:r>
              <a:rPr dirty="0" spc="375"/>
              <a:t> </a:t>
            </a:r>
            <a:r>
              <a:rPr dirty="0"/>
              <a:t>infinite</a:t>
            </a:r>
            <a:r>
              <a:rPr dirty="0" spc="380"/>
              <a:t> </a:t>
            </a:r>
            <a:r>
              <a:rPr dirty="0"/>
              <a:t>one-dimensional</a:t>
            </a:r>
            <a:r>
              <a:rPr dirty="0" spc="380"/>
              <a:t> </a:t>
            </a:r>
            <a:r>
              <a:rPr dirty="0"/>
              <a:t>universe</a:t>
            </a:r>
            <a:r>
              <a:rPr dirty="0" spc="375"/>
              <a:t> </a:t>
            </a:r>
            <a:r>
              <a:rPr dirty="0" spc="-25"/>
              <a:t>to </a:t>
            </a:r>
            <a:r>
              <a:rPr dirty="0"/>
              <a:t>expand</a:t>
            </a:r>
            <a:r>
              <a:rPr dirty="0" spc="135"/>
              <a:t> </a:t>
            </a:r>
            <a:r>
              <a:rPr dirty="0"/>
              <a:t>in</a:t>
            </a:r>
            <a:r>
              <a:rPr dirty="0" spc="135"/>
              <a:t> </a:t>
            </a:r>
            <a:r>
              <a:rPr dirty="0" spc="130"/>
              <a:t>a</a:t>
            </a:r>
            <a:r>
              <a:rPr dirty="0" spc="135"/>
              <a:t> </a:t>
            </a:r>
            <a:r>
              <a:rPr dirty="0" spc="55"/>
              <a:t>way</a:t>
            </a:r>
            <a:r>
              <a:rPr dirty="0" spc="135"/>
              <a:t> </a:t>
            </a:r>
            <a:r>
              <a:rPr dirty="0" spc="114"/>
              <a:t>that</a:t>
            </a:r>
            <a:r>
              <a:rPr dirty="0" spc="135"/>
              <a:t> </a:t>
            </a:r>
            <a:r>
              <a:rPr dirty="0"/>
              <a:t>would</a:t>
            </a:r>
            <a:r>
              <a:rPr dirty="0" spc="135"/>
              <a:t> </a:t>
            </a:r>
            <a:r>
              <a:rPr dirty="0" b="0" i="1">
                <a:latin typeface="Bookman Old Style"/>
                <a:cs typeface="Bookman Old Style"/>
              </a:rPr>
              <a:t>not</a:t>
            </a:r>
            <a:r>
              <a:rPr dirty="0" spc="240" b="0" i="1">
                <a:latin typeface="Bookman Old Style"/>
                <a:cs typeface="Bookman Old Style"/>
              </a:rPr>
              <a:t> </a:t>
            </a:r>
            <a:r>
              <a:rPr dirty="0"/>
              <a:t>obey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/>
              <a:t>Hubble-</a:t>
            </a:r>
            <a:r>
              <a:rPr dirty="0" spc="70"/>
              <a:t>Lem</a:t>
            </a:r>
            <a:r>
              <a:rPr dirty="0" spc="-165"/>
              <a:t>a</a:t>
            </a:r>
            <a:r>
              <a:rPr dirty="0" spc="-565"/>
              <a:t>ˆ</a:t>
            </a:r>
            <a:r>
              <a:rPr dirty="0" spc="70"/>
              <a:t>ıtre</a:t>
            </a:r>
            <a:r>
              <a:rPr dirty="0" spc="135"/>
              <a:t> </a:t>
            </a:r>
            <a:r>
              <a:rPr dirty="0" spc="50"/>
              <a:t>law?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9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2671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14.3.</a:t>
            </a:r>
            <a:r>
              <a:rPr dirty="0" sz="1200" spc="285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FINITE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UNIVERSE,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OBSERVABLE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Would</a:t>
            </a:r>
            <a:r>
              <a:rPr dirty="0" spc="380"/>
              <a:t> </a:t>
            </a:r>
            <a:r>
              <a:rPr dirty="0" spc="105"/>
              <a:t>it</a:t>
            </a:r>
            <a:r>
              <a:rPr dirty="0" spc="375"/>
              <a:t> </a:t>
            </a:r>
            <a:r>
              <a:rPr dirty="0"/>
              <a:t>be</a:t>
            </a:r>
            <a:r>
              <a:rPr dirty="0" spc="375"/>
              <a:t> </a:t>
            </a:r>
            <a:r>
              <a:rPr dirty="0"/>
              <a:t>possible</a:t>
            </a:r>
            <a:r>
              <a:rPr dirty="0" spc="380"/>
              <a:t> </a:t>
            </a:r>
            <a:r>
              <a:rPr dirty="0"/>
              <a:t>for</a:t>
            </a:r>
            <a:r>
              <a:rPr dirty="0" spc="375"/>
              <a:t> </a:t>
            </a:r>
            <a:r>
              <a:rPr dirty="0" spc="65"/>
              <a:t>an</a:t>
            </a:r>
            <a:r>
              <a:rPr dirty="0" spc="375"/>
              <a:t> </a:t>
            </a:r>
            <a:r>
              <a:rPr dirty="0"/>
              <a:t>infinite</a:t>
            </a:r>
            <a:r>
              <a:rPr dirty="0" spc="380"/>
              <a:t> </a:t>
            </a:r>
            <a:r>
              <a:rPr dirty="0"/>
              <a:t>one-dimensional</a:t>
            </a:r>
            <a:r>
              <a:rPr dirty="0" spc="380"/>
              <a:t> </a:t>
            </a:r>
            <a:r>
              <a:rPr dirty="0"/>
              <a:t>universe</a:t>
            </a:r>
            <a:r>
              <a:rPr dirty="0" spc="375"/>
              <a:t> </a:t>
            </a:r>
            <a:r>
              <a:rPr dirty="0" spc="-25"/>
              <a:t>to </a:t>
            </a:r>
            <a:r>
              <a:rPr dirty="0"/>
              <a:t>expand</a:t>
            </a:r>
            <a:r>
              <a:rPr dirty="0" spc="135"/>
              <a:t> </a:t>
            </a:r>
            <a:r>
              <a:rPr dirty="0"/>
              <a:t>in</a:t>
            </a:r>
            <a:r>
              <a:rPr dirty="0" spc="135"/>
              <a:t> </a:t>
            </a:r>
            <a:r>
              <a:rPr dirty="0" spc="130"/>
              <a:t>a</a:t>
            </a:r>
            <a:r>
              <a:rPr dirty="0" spc="135"/>
              <a:t> </a:t>
            </a:r>
            <a:r>
              <a:rPr dirty="0" spc="55"/>
              <a:t>way</a:t>
            </a:r>
            <a:r>
              <a:rPr dirty="0" spc="135"/>
              <a:t> </a:t>
            </a:r>
            <a:r>
              <a:rPr dirty="0" spc="114"/>
              <a:t>that</a:t>
            </a:r>
            <a:r>
              <a:rPr dirty="0" spc="135"/>
              <a:t> </a:t>
            </a:r>
            <a:r>
              <a:rPr dirty="0"/>
              <a:t>would</a:t>
            </a:r>
            <a:r>
              <a:rPr dirty="0" spc="135"/>
              <a:t> </a:t>
            </a:r>
            <a:r>
              <a:rPr dirty="0" b="0" i="1">
                <a:latin typeface="Bookman Old Style"/>
                <a:cs typeface="Bookman Old Style"/>
              </a:rPr>
              <a:t>not</a:t>
            </a:r>
            <a:r>
              <a:rPr dirty="0" spc="240" b="0" i="1">
                <a:latin typeface="Bookman Old Style"/>
                <a:cs typeface="Bookman Old Style"/>
              </a:rPr>
              <a:t> </a:t>
            </a:r>
            <a:r>
              <a:rPr dirty="0"/>
              <a:t>obey</a:t>
            </a:r>
            <a:r>
              <a:rPr dirty="0" spc="135"/>
              <a:t> </a:t>
            </a:r>
            <a:r>
              <a:rPr dirty="0"/>
              <a:t>the</a:t>
            </a:r>
            <a:r>
              <a:rPr dirty="0" spc="135"/>
              <a:t> </a:t>
            </a:r>
            <a:r>
              <a:rPr dirty="0"/>
              <a:t>Hubble-</a:t>
            </a:r>
            <a:r>
              <a:rPr dirty="0" spc="70"/>
              <a:t>Lem</a:t>
            </a:r>
            <a:r>
              <a:rPr dirty="0" spc="-165"/>
              <a:t>a</a:t>
            </a:r>
            <a:r>
              <a:rPr dirty="0" spc="-565"/>
              <a:t>ˆ</a:t>
            </a:r>
            <a:r>
              <a:rPr dirty="0" spc="70"/>
              <a:t>ıtre</a:t>
            </a:r>
            <a:r>
              <a:rPr dirty="0" spc="135"/>
              <a:t> </a:t>
            </a:r>
            <a:r>
              <a:rPr dirty="0" spc="50"/>
              <a:t>law?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266430" cy="192151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23495" marR="5080" indent="-11430">
              <a:lnSpc>
                <a:spcPct val="101699"/>
              </a:lnSpc>
              <a:spcBef>
                <a:spcPts val="75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265" b="1">
                <a:latin typeface="Georgia"/>
                <a:cs typeface="Georgia"/>
              </a:rPr>
              <a:t>  </a:t>
            </a:r>
            <a:r>
              <a:rPr dirty="0" sz="2450">
                <a:latin typeface="Garamond"/>
                <a:cs typeface="Garamond"/>
              </a:rPr>
              <a:t>Yes.</a:t>
            </a:r>
            <a:r>
              <a:rPr dirty="0" sz="2450" spc="37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example,</a:t>
            </a:r>
            <a:r>
              <a:rPr dirty="0" sz="2450" spc="5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everything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within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inch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75">
                <a:latin typeface="Garamond"/>
                <a:cs typeface="Garamond"/>
              </a:rPr>
              <a:t>Galaxy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doubled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distance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from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Galaxy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0,</a:t>
            </a:r>
            <a:r>
              <a:rPr dirty="0" sz="2450" spc="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while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everything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else </a:t>
            </a:r>
            <a:r>
              <a:rPr dirty="0" sz="2450" spc="-25">
                <a:latin typeface="Garamond"/>
                <a:cs typeface="Garamond"/>
              </a:rPr>
              <a:t>moved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outward</a:t>
            </a:r>
            <a:r>
              <a:rPr dirty="0" sz="2450" spc="-2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by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exactly</a:t>
            </a:r>
            <a:r>
              <a:rPr dirty="0" sz="2450" spc="-25">
                <a:latin typeface="Garamond"/>
                <a:cs typeface="Garamond"/>
              </a:rPr>
              <a:t> one </a:t>
            </a:r>
            <a:r>
              <a:rPr dirty="0" sz="2450">
                <a:latin typeface="Garamond"/>
                <a:cs typeface="Garamond"/>
              </a:rPr>
              <a:t>inch.</a:t>
            </a:r>
            <a:r>
              <a:rPr dirty="0" sz="2450" spc="390">
                <a:latin typeface="Garamond"/>
                <a:cs typeface="Garamond"/>
              </a:rPr>
              <a:t> </a:t>
            </a:r>
            <a:r>
              <a:rPr dirty="0" sz="2450" spc="110">
                <a:latin typeface="Garamond"/>
                <a:cs typeface="Garamond"/>
              </a:rPr>
              <a:t>But</a:t>
            </a:r>
            <a:r>
              <a:rPr dirty="0" sz="2450" spc="-3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expansion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-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than </a:t>
            </a:r>
            <a:r>
              <a:rPr dirty="0" sz="2450">
                <a:latin typeface="Garamond"/>
                <a:cs typeface="Garamond"/>
              </a:rPr>
              <a:t>Hubble-</a:t>
            </a:r>
            <a:r>
              <a:rPr dirty="0" sz="2450" spc="95">
                <a:latin typeface="Garamond"/>
                <a:cs typeface="Garamond"/>
              </a:rPr>
              <a:t>Lem</a:t>
            </a:r>
            <a:r>
              <a:rPr dirty="0" sz="2450" spc="-140">
                <a:latin typeface="Garamond"/>
                <a:cs typeface="Garamond"/>
              </a:rPr>
              <a:t>a</a:t>
            </a:r>
            <a:r>
              <a:rPr dirty="0" sz="2450" spc="-540">
                <a:latin typeface="Garamond"/>
                <a:cs typeface="Garamond"/>
              </a:rPr>
              <a:t>ˆ</a:t>
            </a:r>
            <a:r>
              <a:rPr dirty="0" sz="2450" spc="95">
                <a:latin typeface="Garamond"/>
                <a:cs typeface="Garamond"/>
              </a:rPr>
              <a:t>ıtre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expansion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violate</a:t>
            </a:r>
            <a:r>
              <a:rPr dirty="0" sz="2450" spc="2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homogeneity,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meaning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expansion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look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places.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264859" y="878291"/>
            <a:ext cx="270954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14.4.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FRIEDMANN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351091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14.4</a:t>
            </a:r>
            <a:r>
              <a:rPr dirty="0" sz="1700" b="1">
                <a:latin typeface="Georgia"/>
                <a:cs typeface="Georgia"/>
              </a:rPr>
              <a:t>	The</a:t>
            </a:r>
            <a:r>
              <a:rPr dirty="0" sz="1700" spc="120" b="1">
                <a:latin typeface="Georgia"/>
                <a:cs typeface="Georgia"/>
              </a:rPr>
              <a:t> </a:t>
            </a:r>
            <a:r>
              <a:rPr dirty="0" sz="1700" spc="-70" b="1">
                <a:latin typeface="Georgia"/>
                <a:cs typeface="Georgia"/>
              </a:rPr>
              <a:t>Friedmann</a:t>
            </a:r>
            <a:r>
              <a:rPr dirty="0" sz="1700" spc="120" b="1">
                <a:latin typeface="Georgia"/>
                <a:cs typeface="Georgia"/>
              </a:rPr>
              <a:t> </a:t>
            </a:r>
            <a:r>
              <a:rPr dirty="0" sz="1700" spc="-45" b="1">
                <a:latin typeface="Georgia"/>
                <a:cs typeface="Georgia"/>
              </a:rPr>
              <a:t>Equations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264479" y="878291"/>
            <a:ext cx="270954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14.4.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FRIEDMANN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59879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215"/>
              <a:t> </a:t>
            </a:r>
            <a:r>
              <a:rPr dirty="0"/>
              <a:t>equation</a:t>
            </a:r>
            <a:r>
              <a:rPr dirty="0" spc="215"/>
              <a:t> </a:t>
            </a:r>
            <a:r>
              <a:rPr dirty="0" spc="-260" b="0" i="1">
                <a:latin typeface="Bookman Old Style"/>
                <a:cs typeface="Bookman Old Style"/>
              </a:rPr>
              <a:t>a</a:t>
            </a:r>
            <a:r>
              <a:rPr dirty="0" spc="3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60"/>
              <a:t> </a:t>
            </a:r>
            <a:r>
              <a:rPr dirty="0"/>
              <a:t>2</a:t>
            </a:r>
            <a:r>
              <a:rPr dirty="0" spc="225"/>
              <a:t> </a:t>
            </a:r>
            <a:r>
              <a:rPr dirty="0"/>
              <a:t>tells</a:t>
            </a:r>
            <a:r>
              <a:rPr dirty="0" spc="225"/>
              <a:t> </a:t>
            </a:r>
            <a:r>
              <a:rPr dirty="0"/>
              <a:t>us.</a:t>
            </a:r>
            <a:r>
              <a:rPr dirty="0" spc="-185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/>
              <a:t>(Choose</a:t>
            </a:r>
            <a:r>
              <a:rPr dirty="0" spc="225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5605" algn="l"/>
              </a:tabLst>
            </a:pPr>
            <a:r>
              <a:rPr dirty="0"/>
              <a:t>The</a:t>
            </a:r>
            <a:r>
              <a:rPr dirty="0" spc="415"/>
              <a:t> </a:t>
            </a:r>
            <a:r>
              <a:rPr dirty="0"/>
              <a:t>distance</a:t>
            </a:r>
            <a:r>
              <a:rPr dirty="0" spc="415"/>
              <a:t> </a:t>
            </a:r>
            <a:r>
              <a:rPr dirty="0"/>
              <a:t>to</a:t>
            </a:r>
            <a:r>
              <a:rPr dirty="0" spc="415"/>
              <a:t> </a:t>
            </a:r>
            <a:r>
              <a:rPr dirty="0" spc="130"/>
              <a:t>a</a:t>
            </a:r>
            <a:r>
              <a:rPr dirty="0" spc="415"/>
              <a:t> </a:t>
            </a:r>
            <a:r>
              <a:rPr dirty="0" spc="70"/>
              <a:t>distant</a:t>
            </a:r>
            <a:r>
              <a:rPr dirty="0" spc="409"/>
              <a:t> </a:t>
            </a:r>
            <a:r>
              <a:rPr dirty="0" spc="95"/>
              <a:t>galaxy</a:t>
            </a:r>
            <a:r>
              <a:rPr dirty="0" spc="415"/>
              <a:t> </a:t>
            </a:r>
            <a:r>
              <a:rPr dirty="0"/>
              <a:t>is</a:t>
            </a:r>
            <a:r>
              <a:rPr dirty="0" spc="415"/>
              <a:t> </a:t>
            </a:r>
            <a:r>
              <a:rPr dirty="0"/>
              <a:t>twice</a:t>
            </a:r>
            <a:r>
              <a:rPr dirty="0" spc="415"/>
              <a:t> </a:t>
            </a:r>
            <a:r>
              <a:rPr dirty="0" spc="80"/>
              <a:t>what</a:t>
            </a:r>
            <a:r>
              <a:rPr dirty="0" spc="405"/>
              <a:t> </a:t>
            </a:r>
            <a:r>
              <a:rPr dirty="0" spc="114"/>
              <a:t>that</a:t>
            </a:r>
            <a:r>
              <a:rPr dirty="0" spc="409"/>
              <a:t> </a:t>
            </a:r>
            <a:r>
              <a:rPr dirty="0" spc="-10"/>
              <a:t>distance </a:t>
            </a:r>
            <a:r>
              <a:rPr dirty="0" spc="-10"/>
              <a:t>	</a:t>
            </a:r>
            <a:r>
              <a:rPr dirty="0"/>
              <a:t>was</a:t>
            </a:r>
            <a:r>
              <a:rPr dirty="0" spc="55"/>
              <a:t> </a:t>
            </a:r>
            <a:r>
              <a:rPr dirty="0" spc="145"/>
              <a:t>at</a:t>
            </a:r>
            <a:r>
              <a:rPr dirty="0" spc="100"/>
              <a:t> </a:t>
            </a:r>
            <a:r>
              <a:rPr dirty="0"/>
              <a:t>some</a:t>
            </a:r>
            <a:r>
              <a:rPr dirty="0" spc="100"/>
              <a:t> </a:t>
            </a:r>
            <a:r>
              <a:rPr dirty="0" spc="85"/>
              <a:t>arbitrarily</a:t>
            </a:r>
            <a:r>
              <a:rPr dirty="0" spc="100"/>
              <a:t> </a:t>
            </a:r>
            <a:r>
              <a:rPr dirty="0"/>
              <a:t>chosen</a:t>
            </a:r>
            <a:r>
              <a:rPr dirty="0" spc="95"/>
              <a:t> </a:t>
            </a:r>
            <a:r>
              <a:rPr dirty="0" spc="-260" b="0" i="1">
                <a:latin typeface="Bookman Old Style"/>
                <a:cs typeface="Bookman Old Style"/>
              </a:rPr>
              <a:t>a</a:t>
            </a:r>
            <a:r>
              <a:rPr dirty="0" spc="-5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45"/>
              <a:t> </a:t>
            </a:r>
            <a:r>
              <a:rPr dirty="0"/>
              <a:t>1</a:t>
            </a:r>
            <a:r>
              <a:rPr dirty="0" spc="105"/>
              <a:t> </a:t>
            </a:r>
            <a:r>
              <a:rPr dirty="0" spc="-10"/>
              <a:t>moment.</a:t>
            </a: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/>
              <a:t>The</a:t>
            </a:r>
            <a:r>
              <a:rPr dirty="0" spc="355"/>
              <a:t> </a:t>
            </a:r>
            <a:r>
              <a:rPr dirty="0" spc="55"/>
              <a:t>radius</a:t>
            </a:r>
            <a:r>
              <a:rPr dirty="0" spc="345"/>
              <a:t> </a:t>
            </a:r>
            <a:r>
              <a:rPr dirty="0"/>
              <a:t>of</a:t>
            </a:r>
            <a:r>
              <a:rPr dirty="0" spc="355"/>
              <a:t> </a:t>
            </a:r>
            <a:r>
              <a:rPr dirty="0"/>
              <a:t>the</a:t>
            </a:r>
            <a:r>
              <a:rPr dirty="0" spc="355"/>
              <a:t> </a:t>
            </a:r>
            <a:r>
              <a:rPr dirty="0"/>
              <a:t>observable</a:t>
            </a:r>
            <a:r>
              <a:rPr dirty="0" spc="355"/>
              <a:t> </a:t>
            </a:r>
            <a:r>
              <a:rPr dirty="0"/>
              <a:t>universe</a:t>
            </a:r>
            <a:r>
              <a:rPr dirty="0" spc="350"/>
              <a:t> </a:t>
            </a:r>
            <a:r>
              <a:rPr dirty="0"/>
              <a:t>is</a:t>
            </a:r>
            <a:r>
              <a:rPr dirty="0" spc="350"/>
              <a:t> </a:t>
            </a:r>
            <a:r>
              <a:rPr dirty="0"/>
              <a:t>twice</a:t>
            </a:r>
            <a:r>
              <a:rPr dirty="0" spc="355"/>
              <a:t> </a:t>
            </a:r>
            <a:r>
              <a:rPr dirty="0" spc="80"/>
              <a:t>what</a:t>
            </a:r>
            <a:r>
              <a:rPr dirty="0" spc="345"/>
              <a:t> </a:t>
            </a:r>
            <a:r>
              <a:rPr dirty="0" spc="114"/>
              <a:t>that</a:t>
            </a:r>
            <a:r>
              <a:rPr dirty="0" spc="350"/>
              <a:t> </a:t>
            </a:r>
            <a:r>
              <a:rPr dirty="0" spc="-20"/>
              <a:t>dis- </a:t>
            </a:r>
            <a:r>
              <a:rPr dirty="0" spc="-20"/>
              <a:t>	</a:t>
            </a:r>
            <a:r>
              <a:rPr dirty="0" spc="50"/>
              <a:t>tance</a:t>
            </a:r>
            <a:r>
              <a:rPr dirty="0" spc="75"/>
              <a:t> </a:t>
            </a:r>
            <a:r>
              <a:rPr dirty="0"/>
              <a:t>was</a:t>
            </a:r>
            <a:r>
              <a:rPr dirty="0" spc="105"/>
              <a:t> </a:t>
            </a:r>
            <a:r>
              <a:rPr dirty="0" spc="145"/>
              <a:t>at</a:t>
            </a:r>
            <a:r>
              <a:rPr dirty="0" spc="105"/>
              <a:t> </a:t>
            </a:r>
            <a:r>
              <a:rPr dirty="0"/>
              <a:t>some</a:t>
            </a:r>
            <a:r>
              <a:rPr dirty="0" spc="110"/>
              <a:t> </a:t>
            </a:r>
            <a:r>
              <a:rPr dirty="0" spc="85"/>
              <a:t>arbitrarily</a:t>
            </a:r>
            <a:r>
              <a:rPr dirty="0" spc="110"/>
              <a:t> </a:t>
            </a:r>
            <a:r>
              <a:rPr dirty="0"/>
              <a:t>chosen</a:t>
            </a:r>
            <a:r>
              <a:rPr dirty="0" spc="100"/>
              <a:t> </a:t>
            </a:r>
            <a:r>
              <a:rPr dirty="0" spc="-260" b="0" i="1">
                <a:latin typeface="Bookman Old Style"/>
                <a:cs typeface="Bookman Old Style"/>
              </a:rPr>
              <a:t>a</a:t>
            </a:r>
            <a:r>
              <a:rPr dirty="0" spc="-5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50"/>
              <a:t> </a:t>
            </a:r>
            <a:r>
              <a:rPr dirty="0"/>
              <a:t>1</a:t>
            </a:r>
            <a:r>
              <a:rPr dirty="0" spc="110"/>
              <a:t> </a:t>
            </a:r>
            <a:r>
              <a:rPr dirty="0" spc="-10"/>
              <a:t>moment.</a:t>
            </a: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/>
              <a:t>The</a:t>
            </a:r>
            <a:r>
              <a:rPr dirty="0" spc="165"/>
              <a:t> </a:t>
            </a:r>
            <a:r>
              <a:rPr dirty="0"/>
              <a:t>universe</a:t>
            </a:r>
            <a:r>
              <a:rPr dirty="0" spc="180"/>
              <a:t> </a:t>
            </a:r>
            <a:r>
              <a:rPr dirty="0"/>
              <a:t>is</a:t>
            </a:r>
            <a:r>
              <a:rPr dirty="0" spc="170"/>
              <a:t> </a:t>
            </a:r>
            <a:r>
              <a:rPr dirty="0"/>
              <a:t>expanding</a:t>
            </a:r>
            <a:r>
              <a:rPr dirty="0" spc="180"/>
              <a:t> </a:t>
            </a:r>
            <a:r>
              <a:rPr dirty="0"/>
              <a:t>twice</a:t>
            </a:r>
            <a:r>
              <a:rPr dirty="0" spc="175"/>
              <a:t> </a:t>
            </a:r>
            <a:r>
              <a:rPr dirty="0" spc="65"/>
              <a:t>as</a:t>
            </a:r>
            <a:r>
              <a:rPr dirty="0" spc="170"/>
              <a:t> </a:t>
            </a:r>
            <a:r>
              <a:rPr dirty="0"/>
              <a:t>fast</a:t>
            </a:r>
            <a:r>
              <a:rPr dirty="0" spc="180"/>
              <a:t> </a:t>
            </a:r>
            <a:r>
              <a:rPr dirty="0" spc="65"/>
              <a:t>as</a:t>
            </a:r>
            <a:r>
              <a:rPr dirty="0" spc="170"/>
              <a:t> </a:t>
            </a:r>
            <a:r>
              <a:rPr dirty="0" spc="105"/>
              <a:t>it</a:t>
            </a:r>
            <a:r>
              <a:rPr dirty="0" spc="180"/>
              <a:t> </a:t>
            </a:r>
            <a:r>
              <a:rPr dirty="0"/>
              <a:t>was</a:t>
            </a:r>
            <a:r>
              <a:rPr dirty="0" spc="175"/>
              <a:t> </a:t>
            </a:r>
            <a:r>
              <a:rPr dirty="0" spc="145"/>
              <a:t>at</a:t>
            </a:r>
            <a:r>
              <a:rPr dirty="0" spc="175"/>
              <a:t> </a:t>
            </a:r>
            <a:r>
              <a:rPr dirty="0"/>
              <a:t>some</a:t>
            </a:r>
            <a:r>
              <a:rPr dirty="0" spc="175"/>
              <a:t> </a:t>
            </a:r>
            <a:r>
              <a:rPr dirty="0" spc="-10"/>
              <a:t>arbi- </a:t>
            </a:r>
            <a:r>
              <a:rPr dirty="0" spc="-10"/>
              <a:t>	</a:t>
            </a:r>
            <a:r>
              <a:rPr dirty="0" spc="100"/>
              <a:t>trarily</a:t>
            </a:r>
            <a:r>
              <a:rPr dirty="0" spc="40"/>
              <a:t> </a:t>
            </a:r>
            <a:r>
              <a:rPr dirty="0"/>
              <a:t>chosen</a:t>
            </a:r>
            <a:r>
              <a:rPr dirty="0" spc="85"/>
              <a:t> </a:t>
            </a:r>
            <a:r>
              <a:rPr dirty="0" spc="-260" b="0" i="1">
                <a:latin typeface="Bookman Old Style"/>
                <a:cs typeface="Bookman Old Style"/>
              </a:rPr>
              <a:t>a</a:t>
            </a:r>
            <a:r>
              <a:rPr dirty="0" spc="-5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35"/>
              <a:t> </a:t>
            </a:r>
            <a:r>
              <a:rPr dirty="0"/>
              <a:t>1</a:t>
            </a:r>
            <a:r>
              <a:rPr dirty="0" spc="95"/>
              <a:t> </a:t>
            </a:r>
            <a:r>
              <a:rPr dirty="0" spc="-10"/>
              <a:t>moment.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The</a:t>
            </a:r>
            <a:r>
              <a:rPr dirty="0" spc="190"/>
              <a:t> </a:t>
            </a:r>
            <a:r>
              <a:rPr dirty="0" spc="45"/>
              <a:t>density</a:t>
            </a:r>
            <a:r>
              <a:rPr dirty="0" spc="190"/>
              <a:t> </a:t>
            </a:r>
            <a:r>
              <a:rPr dirty="0"/>
              <a:t>of</a:t>
            </a:r>
            <a:r>
              <a:rPr dirty="0" spc="19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universe</a:t>
            </a:r>
            <a:r>
              <a:rPr dirty="0" spc="190"/>
              <a:t> </a:t>
            </a:r>
            <a:r>
              <a:rPr dirty="0"/>
              <a:t>is</a:t>
            </a:r>
            <a:r>
              <a:rPr dirty="0" spc="185"/>
              <a:t> </a:t>
            </a:r>
            <a:r>
              <a:rPr dirty="0"/>
              <a:t>twice</a:t>
            </a:r>
            <a:r>
              <a:rPr dirty="0" spc="190"/>
              <a:t> </a:t>
            </a:r>
            <a:r>
              <a:rPr dirty="0"/>
              <a:t>the</a:t>
            </a:r>
            <a:r>
              <a:rPr dirty="0" spc="190"/>
              <a:t> </a:t>
            </a:r>
            <a:r>
              <a:rPr dirty="0" spc="50"/>
              <a:t>critical</a:t>
            </a:r>
            <a:r>
              <a:rPr dirty="0" spc="190"/>
              <a:t> </a:t>
            </a:r>
            <a:r>
              <a:rPr dirty="0" spc="-10"/>
              <a:t>density.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509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264479" y="878291"/>
            <a:ext cx="270954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14.4.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FRIEDMANN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59879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215"/>
              <a:t> </a:t>
            </a:r>
            <a:r>
              <a:rPr dirty="0"/>
              <a:t>equation</a:t>
            </a:r>
            <a:r>
              <a:rPr dirty="0" spc="215"/>
              <a:t> </a:t>
            </a:r>
            <a:r>
              <a:rPr dirty="0" spc="-260" b="0" i="1">
                <a:latin typeface="Bookman Old Style"/>
                <a:cs typeface="Bookman Old Style"/>
              </a:rPr>
              <a:t>a</a:t>
            </a:r>
            <a:r>
              <a:rPr dirty="0" spc="3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160"/>
              <a:t> </a:t>
            </a:r>
            <a:r>
              <a:rPr dirty="0"/>
              <a:t>2</a:t>
            </a:r>
            <a:r>
              <a:rPr dirty="0" spc="225"/>
              <a:t> </a:t>
            </a:r>
            <a:r>
              <a:rPr dirty="0"/>
              <a:t>tells</a:t>
            </a:r>
            <a:r>
              <a:rPr dirty="0" spc="225"/>
              <a:t> </a:t>
            </a:r>
            <a:r>
              <a:rPr dirty="0"/>
              <a:t>us.</a:t>
            </a:r>
            <a:r>
              <a:rPr dirty="0" spc="-185"/>
              <a:t> </a:t>
            </a:r>
            <a:r>
              <a:rPr dirty="0" spc="75"/>
              <a:t>.</a:t>
            </a:r>
            <a:r>
              <a:rPr dirty="0" spc="-175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/>
              <a:t>(Choose</a:t>
            </a:r>
            <a:r>
              <a:rPr dirty="0" spc="225"/>
              <a:t> </a:t>
            </a:r>
            <a:r>
              <a:rPr dirty="0" spc="-10"/>
              <a:t>one.)</a:t>
            </a:r>
          </a:p>
        </p:txBody>
      </p:sp>
      <p:sp>
        <p:nvSpPr>
          <p:cNvPr id="6" name="object 6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415"/>
              <a:t> </a:t>
            </a:r>
            <a:r>
              <a:rPr dirty="0"/>
              <a:t>distance</a:t>
            </a:r>
            <a:r>
              <a:rPr dirty="0" spc="415"/>
              <a:t> </a:t>
            </a:r>
            <a:r>
              <a:rPr dirty="0"/>
              <a:t>to</a:t>
            </a:r>
            <a:r>
              <a:rPr dirty="0" spc="415"/>
              <a:t> </a:t>
            </a:r>
            <a:r>
              <a:rPr dirty="0" spc="130"/>
              <a:t>a</a:t>
            </a:r>
            <a:r>
              <a:rPr dirty="0" spc="415"/>
              <a:t> </a:t>
            </a:r>
            <a:r>
              <a:rPr dirty="0" spc="70"/>
              <a:t>distant</a:t>
            </a:r>
            <a:r>
              <a:rPr dirty="0" spc="409"/>
              <a:t> </a:t>
            </a:r>
            <a:r>
              <a:rPr dirty="0" spc="95"/>
              <a:t>galaxy</a:t>
            </a:r>
            <a:r>
              <a:rPr dirty="0" spc="415"/>
              <a:t> </a:t>
            </a:r>
            <a:r>
              <a:rPr dirty="0"/>
              <a:t>is</a:t>
            </a:r>
            <a:r>
              <a:rPr dirty="0" spc="415"/>
              <a:t> </a:t>
            </a:r>
            <a:r>
              <a:rPr dirty="0"/>
              <a:t>twice</a:t>
            </a:r>
            <a:r>
              <a:rPr dirty="0" spc="415"/>
              <a:t> </a:t>
            </a:r>
            <a:r>
              <a:rPr dirty="0" spc="80"/>
              <a:t>what</a:t>
            </a:r>
            <a:r>
              <a:rPr dirty="0" spc="405"/>
              <a:t> </a:t>
            </a:r>
            <a:r>
              <a:rPr dirty="0" spc="114"/>
              <a:t>that</a:t>
            </a:r>
            <a:r>
              <a:rPr dirty="0" spc="409"/>
              <a:t> </a:t>
            </a:r>
            <a:r>
              <a:rPr dirty="0" spc="-10"/>
              <a:t>distance </a:t>
            </a:r>
            <a:r>
              <a:rPr dirty="0" spc="-10"/>
              <a:t>	</a:t>
            </a:r>
            <a:r>
              <a:rPr dirty="0"/>
              <a:t>was</a:t>
            </a:r>
            <a:r>
              <a:rPr dirty="0" spc="55"/>
              <a:t> </a:t>
            </a:r>
            <a:r>
              <a:rPr dirty="0" spc="145"/>
              <a:t>at</a:t>
            </a:r>
            <a:r>
              <a:rPr dirty="0" spc="100"/>
              <a:t> </a:t>
            </a:r>
            <a:r>
              <a:rPr dirty="0"/>
              <a:t>some</a:t>
            </a:r>
            <a:r>
              <a:rPr dirty="0" spc="100"/>
              <a:t> </a:t>
            </a:r>
            <a:r>
              <a:rPr dirty="0" spc="85"/>
              <a:t>arbitrarily</a:t>
            </a:r>
            <a:r>
              <a:rPr dirty="0" spc="100"/>
              <a:t> </a:t>
            </a:r>
            <a:r>
              <a:rPr dirty="0"/>
              <a:t>chosen</a:t>
            </a:r>
            <a:r>
              <a:rPr dirty="0" spc="95"/>
              <a:t> </a:t>
            </a:r>
            <a:r>
              <a:rPr dirty="0" spc="-260" b="0" i="1">
                <a:latin typeface="Bookman Old Style"/>
                <a:cs typeface="Bookman Old Style"/>
              </a:rPr>
              <a:t>a</a:t>
            </a:r>
            <a:r>
              <a:rPr dirty="0" spc="-55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45"/>
              <a:t> </a:t>
            </a:r>
            <a:r>
              <a:rPr dirty="0"/>
              <a:t>1</a:t>
            </a:r>
            <a:r>
              <a:rPr dirty="0" spc="105"/>
              <a:t> </a:t>
            </a:r>
            <a:r>
              <a:rPr dirty="0" spc="-10"/>
              <a:t>moment.</a:t>
            </a: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355"/>
              <a:t> </a:t>
            </a:r>
            <a:r>
              <a:rPr dirty="0" spc="55"/>
              <a:t>radius</a:t>
            </a:r>
            <a:r>
              <a:rPr dirty="0" spc="345"/>
              <a:t> </a:t>
            </a:r>
            <a:r>
              <a:rPr dirty="0"/>
              <a:t>of</a:t>
            </a:r>
            <a:r>
              <a:rPr dirty="0" spc="355"/>
              <a:t> </a:t>
            </a:r>
            <a:r>
              <a:rPr dirty="0"/>
              <a:t>the</a:t>
            </a:r>
            <a:r>
              <a:rPr dirty="0" spc="355"/>
              <a:t> </a:t>
            </a:r>
            <a:r>
              <a:rPr dirty="0"/>
              <a:t>observable</a:t>
            </a:r>
            <a:r>
              <a:rPr dirty="0" spc="355"/>
              <a:t> </a:t>
            </a:r>
            <a:r>
              <a:rPr dirty="0"/>
              <a:t>universe</a:t>
            </a:r>
            <a:r>
              <a:rPr dirty="0" spc="350"/>
              <a:t> </a:t>
            </a:r>
            <a:r>
              <a:rPr dirty="0"/>
              <a:t>is</a:t>
            </a:r>
            <a:r>
              <a:rPr dirty="0" spc="350"/>
              <a:t> </a:t>
            </a:r>
            <a:r>
              <a:rPr dirty="0"/>
              <a:t>twice</a:t>
            </a:r>
            <a:r>
              <a:rPr dirty="0" spc="355"/>
              <a:t> </a:t>
            </a:r>
            <a:r>
              <a:rPr dirty="0" spc="80"/>
              <a:t>what</a:t>
            </a:r>
            <a:r>
              <a:rPr dirty="0" spc="345"/>
              <a:t> </a:t>
            </a:r>
            <a:r>
              <a:rPr dirty="0" spc="114"/>
              <a:t>that</a:t>
            </a:r>
            <a:r>
              <a:rPr dirty="0" spc="350"/>
              <a:t> </a:t>
            </a:r>
            <a:r>
              <a:rPr dirty="0" spc="-20"/>
              <a:t>dis- </a:t>
            </a:r>
            <a:r>
              <a:rPr dirty="0" spc="-20"/>
              <a:t>	</a:t>
            </a:r>
            <a:r>
              <a:rPr dirty="0" spc="50"/>
              <a:t>tance</a:t>
            </a:r>
            <a:r>
              <a:rPr dirty="0" spc="75"/>
              <a:t> </a:t>
            </a:r>
            <a:r>
              <a:rPr dirty="0"/>
              <a:t>was</a:t>
            </a:r>
            <a:r>
              <a:rPr dirty="0" spc="105"/>
              <a:t> </a:t>
            </a:r>
            <a:r>
              <a:rPr dirty="0" spc="145"/>
              <a:t>at</a:t>
            </a:r>
            <a:r>
              <a:rPr dirty="0" spc="105"/>
              <a:t> </a:t>
            </a:r>
            <a:r>
              <a:rPr dirty="0"/>
              <a:t>some</a:t>
            </a:r>
            <a:r>
              <a:rPr dirty="0" spc="110"/>
              <a:t> </a:t>
            </a:r>
            <a:r>
              <a:rPr dirty="0" spc="85"/>
              <a:t>arbitrarily</a:t>
            </a:r>
            <a:r>
              <a:rPr dirty="0" spc="110"/>
              <a:t> </a:t>
            </a:r>
            <a:r>
              <a:rPr dirty="0"/>
              <a:t>chosen</a:t>
            </a:r>
            <a:r>
              <a:rPr dirty="0" spc="100"/>
              <a:t> </a:t>
            </a:r>
            <a:r>
              <a:rPr dirty="0" spc="-260" b="0" i="1">
                <a:latin typeface="Bookman Old Style"/>
                <a:cs typeface="Bookman Old Style"/>
              </a:rPr>
              <a:t>a</a:t>
            </a:r>
            <a:r>
              <a:rPr dirty="0" spc="-5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50"/>
              <a:t> </a:t>
            </a:r>
            <a:r>
              <a:rPr dirty="0"/>
              <a:t>1</a:t>
            </a:r>
            <a:r>
              <a:rPr dirty="0" spc="110"/>
              <a:t> </a:t>
            </a:r>
            <a:r>
              <a:rPr dirty="0" spc="-10"/>
              <a:t>moment.</a:t>
            </a: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165"/>
              <a:t> </a:t>
            </a:r>
            <a:r>
              <a:rPr dirty="0"/>
              <a:t>universe</a:t>
            </a:r>
            <a:r>
              <a:rPr dirty="0" spc="180"/>
              <a:t> </a:t>
            </a:r>
            <a:r>
              <a:rPr dirty="0"/>
              <a:t>is</a:t>
            </a:r>
            <a:r>
              <a:rPr dirty="0" spc="170"/>
              <a:t> </a:t>
            </a:r>
            <a:r>
              <a:rPr dirty="0"/>
              <a:t>expanding</a:t>
            </a:r>
            <a:r>
              <a:rPr dirty="0" spc="180"/>
              <a:t> </a:t>
            </a:r>
            <a:r>
              <a:rPr dirty="0"/>
              <a:t>twice</a:t>
            </a:r>
            <a:r>
              <a:rPr dirty="0" spc="175"/>
              <a:t> </a:t>
            </a:r>
            <a:r>
              <a:rPr dirty="0" spc="65"/>
              <a:t>as</a:t>
            </a:r>
            <a:r>
              <a:rPr dirty="0" spc="170"/>
              <a:t> </a:t>
            </a:r>
            <a:r>
              <a:rPr dirty="0"/>
              <a:t>fast</a:t>
            </a:r>
            <a:r>
              <a:rPr dirty="0" spc="180"/>
              <a:t> </a:t>
            </a:r>
            <a:r>
              <a:rPr dirty="0" spc="65"/>
              <a:t>as</a:t>
            </a:r>
            <a:r>
              <a:rPr dirty="0" spc="170"/>
              <a:t> </a:t>
            </a:r>
            <a:r>
              <a:rPr dirty="0" spc="105"/>
              <a:t>it</a:t>
            </a:r>
            <a:r>
              <a:rPr dirty="0" spc="180"/>
              <a:t> </a:t>
            </a:r>
            <a:r>
              <a:rPr dirty="0"/>
              <a:t>was</a:t>
            </a:r>
            <a:r>
              <a:rPr dirty="0" spc="175"/>
              <a:t> </a:t>
            </a:r>
            <a:r>
              <a:rPr dirty="0" spc="145"/>
              <a:t>at</a:t>
            </a:r>
            <a:r>
              <a:rPr dirty="0" spc="175"/>
              <a:t> </a:t>
            </a:r>
            <a:r>
              <a:rPr dirty="0"/>
              <a:t>some</a:t>
            </a:r>
            <a:r>
              <a:rPr dirty="0" spc="175"/>
              <a:t> </a:t>
            </a:r>
            <a:r>
              <a:rPr dirty="0" spc="-10"/>
              <a:t>arbi- </a:t>
            </a:r>
            <a:r>
              <a:rPr dirty="0" spc="-10"/>
              <a:t>	</a:t>
            </a:r>
            <a:r>
              <a:rPr dirty="0" spc="100"/>
              <a:t>trarily</a:t>
            </a:r>
            <a:r>
              <a:rPr dirty="0" spc="40"/>
              <a:t> </a:t>
            </a:r>
            <a:r>
              <a:rPr dirty="0"/>
              <a:t>chosen</a:t>
            </a:r>
            <a:r>
              <a:rPr dirty="0" spc="85"/>
              <a:t> </a:t>
            </a:r>
            <a:r>
              <a:rPr dirty="0" spc="-260" b="0" i="1">
                <a:latin typeface="Bookman Old Style"/>
                <a:cs typeface="Bookman Old Style"/>
              </a:rPr>
              <a:t>a</a:t>
            </a:r>
            <a:r>
              <a:rPr dirty="0" spc="-50" b="0" i="1">
                <a:latin typeface="Bookman Old Style"/>
                <a:cs typeface="Bookman Old Style"/>
              </a:rPr>
              <a:t> </a:t>
            </a:r>
            <a:r>
              <a:rPr dirty="0" spc="130"/>
              <a:t>=</a:t>
            </a:r>
            <a:r>
              <a:rPr dirty="0" spc="35"/>
              <a:t> </a:t>
            </a:r>
            <a:r>
              <a:rPr dirty="0"/>
              <a:t>1</a:t>
            </a:r>
            <a:r>
              <a:rPr dirty="0" spc="95"/>
              <a:t> </a:t>
            </a:r>
            <a:r>
              <a:rPr dirty="0" spc="-10"/>
              <a:t>moment.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The</a:t>
            </a:r>
            <a:r>
              <a:rPr dirty="0" spc="190"/>
              <a:t> </a:t>
            </a:r>
            <a:r>
              <a:rPr dirty="0" spc="45"/>
              <a:t>density</a:t>
            </a:r>
            <a:r>
              <a:rPr dirty="0" spc="190"/>
              <a:t> </a:t>
            </a:r>
            <a:r>
              <a:rPr dirty="0"/>
              <a:t>of</a:t>
            </a:r>
            <a:r>
              <a:rPr dirty="0" spc="190"/>
              <a:t> </a:t>
            </a:r>
            <a:r>
              <a:rPr dirty="0"/>
              <a:t>the</a:t>
            </a:r>
            <a:r>
              <a:rPr dirty="0" spc="185"/>
              <a:t> </a:t>
            </a:r>
            <a:r>
              <a:rPr dirty="0"/>
              <a:t>universe</a:t>
            </a:r>
            <a:r>
              <a:rPr dirty="0" spc="190"/>
              <a:t> </a:t>
            </a:r>
            <a:r>
              <a:rPr dirty="0"/>
              <a:t>is</a:t>
            </a:r>
            <a:r>
              <a:rPr dirty="0" spc="185"/>
              <a:t> </a:t>
            </a:r>
            <a:r>
              <a:rPr dirty="0"/>
              <a:t>twice</a:t>
            </a:r>
            <a:r>
              <a:rPr dirty="0" spc="190"/>
              <a:t> </a:t>
            </a:r>
            <a:r>
              <a:rPr dirty="0"/>
              <a:t>the</a:t>
            </a:r>
            <a:r>
              <a:rPr dirty="0" spc="190"/>
              <a:t> </a:t>
            </a:r>
            <a:r>
              <a:rPr dirty="0" spc="50"/>
              <a:t>critical</a:t>
            </a:r>
            <a:r>
              <a:rPr dirty="0" spc="190"/>
              <a:t> </a:t>
            </a:r>
            <a:r>
              <a:rPr dirty="0" spc="-10"/>
              <a:t>density.</a:t>
            </a: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 spc="-50"/>
              <a:t>A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581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FRIEDMANN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245"/>
              <a:t> </a:t>
            </a:r>
            <a:r>
              <a:rPr dirty="0" spc="130"/>
              <a:t>a</a:t>
            </a:r>
            <a:r>
              <a:rPr dirty="0" spc="240"/>
              <a:t> </a:t>
            </a:r>
            <a:r>
              <a:rPr dirty="0" spc="45"/>
              <a:t>matter-</a:t>
            </a:r>
            <a:r>
              <a:rPr dirty="0" spc="55"/>
              <a:t>dominated</a:t>
            </a:r>
            <a:r>
              <a:rPr dirty="0" spc="245"/>
              <a:t> </a:t>
            </a:r>
            <a:r>
              <a:rPr dirty="0"/>
              <a:t>universe,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45"/>
              <a:t> </a:t>
            </a:r>
            <a:r>
              <a:rPr dirty="0"/>
              <a:t>sign</a:t>
            </a:r>
            <a:r>
              <a:rPr dirty="0" spc="240"/>
              <a:t> </a:t>
            </a:r>
            <a:r>
              <a:rPr dirty="0"/>
              <a:t>of</a:t>
            </a:r>
            <a:r>
              <a:rPr dirty="0" spc="225"/>
              <a:t> </a:t>
            </a:r>
            <a:r>
              <a:rPr dirty="0" b="0" i="1">
                <a:latin typeface="Bookman Old Style"/>
                <a:cs typeface="Bookman Old Style"/>
              </a:rPr>
              <a:t>k</a:t>
            </a:r>
            <a:r>
              <a:rPr dirty="0" spc="204" b="0" i="1">
                <a:latin typeface="Bookman Old Style"/>
                <a:cs typeface="Bookman Old Style"/>
              </a:rPr>
              <a:t> </a:t>
            </a:r>
            <a:r>
              <a:rPr dirty="0"/>
              <a:t>in</a:t>
            </a:r>
            <a:r>
              <a:rPr dirty="0" spc="245"/>
              <a:t> </a:t>
            </a:r>
            <a:r>
              <a:rPr dirty="0"/>
              <a:t>Equation</a:t>
            </a:r>
            <a:r>
              <a:rPr dirty="0" spc="240"/>
              <a:t> </a:t>
            </a:r>
            <a:r>
              <a:rPr dirty="0" spc="-20"/>
              <a:t>14.1 </a:t>
            </a:r>
            <a:r>
              <a:rPr dirty="0" spc="80"/>
              <a:t>(p.</a:t>
            </a:r>
            <a:r>
              <a:rPr dirty="0" spc="240"/>
              <a:t> </a:t>
            </a:r>
            <a:r>
              <a:rPr dirty="0"/>
              <a:t>672)</a:t>
            </a:r>
            <a:r>
              <a:rPr dirty="0" spc="235"/>
              <a:t> </a:t>
            </a:r>
            <a:r>
              <a:rPr dirty="0"/>
              <a:t>determines</a:t>
            </a:r>
            <a:r>
              <a:rPr dirty="0" spc="240"/>
              <a:t> </a:t>
            </a:r>
            <a:r>
              <a:rPr dirty="0"/>
              <a:t>which</a:t>
            </a:r>
            <a:r>
              <a:rPr dirty="0" spc="235"/>
              <a:t> </a:t>
            </a:r>
            <a:r>
              <a:rPr dirty="0"/>
              <a:t>of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35"/>
              <a:t> </a:t>
            </a:r>
            <a:r>
              <a:rPr dirty="0"/>
              <a:t>following?</a:t>
            </a:r>
            <a:r>
              <a:rPr dirty="0" spc="25"/>
              <a:t>  </a:t>
            </a:r>
            <a:r>
              <a:rPr dirty="0"/>
              <a:t>(Choose</a:t>
            </a:r>
            <a:r>
              <a:rPr dirty="0" spc="240"/>
              <a:t> </a:t>
            </a:r>
            <a:r>
              <a:rPr dirty="0" spc="75"/>
              <a:t>all</a:t>
            </a:r>
            <a:r>
              <a:rPr dirty="0" spc="240"/>
              <a:t> </a:t>
            </a:r>
            <a:r>
              <a:rPr dirty="0" spc="114"/>
              <a:t>that</a:t>
            </a:r>
            <a:r>
              <a:rPr dirty="0" spc="235"/>
              <a:t> </a:t>
            </a:r>
            <a:r>
              <a:rPr dirty="0" spc="-25"/>
              <a:t>ap- </a:t>
            </a:r>
            <a:r>
              <a:rPr dirty="0" spc="40"/>
              <a:t>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89737" y="2421615"/>
            <a:ext cx="8308975" cy="280924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121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Garamond"/>
                <a:cs typeface="Garamond"/>
              </a:rPr>
              <a:t>whether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infinite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finite</a:t>
            </a:r>
            <a:endParaRPr sz="2450">
              <a:latin typeface="Garamond"/>
              <a:cs typeface="Garamond"/>
            </a:endParaRPr>
          </a:p>
          <a:p>
            <a:pPr marL="412115" marR="304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13384" algn="l"/>
              </a:tabLst>
            </a:pPr>
            <a:r>
              <a:rPr dirty="0" sz="2450">
                <a:latin typeface="Garamond"/>
                <a:cs typeface="Garamond"/>
              </a:rPr>
              <a:t>whether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angles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triangle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add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than </a:t>
            </a:r>
            <a:r>
              <a:rPr dirty="0" sz="2450" spc="50">
                <a:latin typeface="Garamond"/>
                <a:cs typeface="Garamond"/>
              </a:rPr>
              <a:t>	</a:t>
            </a:r>
            <a:r>
              <a:rPr dirty="0" sz="2450" spc="35">
                <a:latin typeface="Garamond"/>
                <a:cs typeface="Garamond"/>
              </a:rPr>
              <a:t>180</a:t>
            </a:r>
            <a:r>
              <a:rPr dirty="0" baseline="24390" sz="3075" spc="52" i="1">
                <a:latin typeface="Arial"/>
                <a:cs typeface="Arial"/>
              </a:rPr>
              <a:t>◦</a:t>
            </a:r>
            <a:endParaRPr baseline="24390" sz="3075">
              <a:latin typeface="Arial"/>
              <a:cs typeface="Arial"/>
            </a:endParaRPr>
          </a:p>
          <a:p>
            <a:pPr marL="4121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12115" algn="l"/>
              </a:tabLst>
            </a:pPr>
            <a:r>
              <a:rPr dirty="0" sz="2450">
                <a:latin typeface="Garamond"/>
                <a:cs typeface="Garamond"/>
              </a:rPr>
              <a:t>whether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someday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recollapse</a:t>
            </a:r>
            <a:endParaRPr sz="2450">
              <a:latin typeface="Garamond"/>
              <a:cs typeface="Garamond"/>
            </a:endParaRPr>
          </a:p>
          <a:p>
            <a:pPr marL="411480" marR="31115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13384" algn="l"/>
              </a:tabLst>
            </a:pPr>
            <a:r>
              <a:rPr dirty="0" sz="2450">
                <a:latin typeface="Garamond"/>
                <a:cs typeface="Garamond"/>
              </a:rPr>
              <a:t>whether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80">
                <a:latin typeface="Garamond"/>
                <a:cs typeface="Garamond"/>
              </a:rPr>
              <a:t> matter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decreases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faster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uni-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verse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expands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581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FRIEDMANN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245"/>
              <a:t> </a:t>
            </a:r>
            <a:r>
              <a:rPr dirty="0" spc="130"/>
              <a:t>a</a:t>
            </a:r>
            <a:r>
              <a:rPr dirty="0" spc="240"/>
              <a:t> </a:t>
            </a:r>
            <a:r>
              <a:rPr dirty="0" spc="45"/>
              <a:t>matter-</a:t>
            </a:r>
            <a:r>
              <a:rPr dirty="0" spc="55"/>
              <a:t>dominated</a:t>
            </a:r>
            <a:r>
              <a:rPr dirty="0" spc="245"/>
              <a:t> </a:t>
            </a:r>
            <a:r>
              <a:rPr dirty="0"/>
              <a:t>universe,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45"/>
              <a:t> </a:t>
            </a:r>
            <a:r>
              <a:rPr dirty="0"/>
              <a:t>sign</a:t>
            </a:r>
            <a:r>
              <a:rPr dirty="0" spc="240"/>
              <a:t> </a:t>
            </a:r>
            <a:r>
              <a:rPr dirty="0"/>
              <a:t>of</a:t>
            </a:r>
            <a:r>
              <a:rPr dirty="0" spc="225"/>
              <a:t> </a:t>
            </a:r>
            <a:r>
              <a:rPr dirty="0" b="0" i="1">
                <a:latin typeface="Bookman Old Style"/>
                <a:cs typeface="Bookman Old Style"/>
              </a:rPr>
              <a:t>k</a:t>
            </a:r>
            <a:r>
              <a:rPr dirty="0" spc="204" b="0" i="1">
                <a:latin typeface="Bookman Old Style"/>
                <a:cs typeface="Bookman Old Style"/>
              </a:rPr>
              <a:t> </a:t>
            </a:r>
            <a:r>
              <a:rPr dirty="0"/>
              <a:t>in</a:t>
            </a:r>
            <a:r>
              <a:rPr dirty="0" spc="245"/>
              <a:t> </a:t>
            </a:r>
            <a:r>
              <a:rPr dirty="0"/>
              <a:t>Equation</a:t>
            </a:r>
            <a:r>
              <a:rPr dirty="0" spc="240"/>
              <a:t> </a:t>
            </a:r>
            <a:r>
              <a:rPr dirty="0" spc="-20"/>
              <a:t>14.1 </a:t>
            </a:r>
            <a:r>
              <a:rPr dirty="0" spc="80"/>
              <a:t>(p.</a:t>
            </a:r>
            <a:r>
              <a:rPr dirty="0" spc="240"/>
              <a:t> </a:t>
            </a:r>
            <a:r>
              <a:rPr dirty="0"/>
              <a:t>672)</a:t>
            </a:r>
            <a:r>
              <a:rPr dirty="0" spc="235"/>
              <a:t> </a:t>
            </a:r>
            <a:r>
              <a:rPr dirty="0"/>
              <a:t>determines</a:t>
            </a:r>
            <a:r>
              <a:rPr dirty="0" spc="240"/>
              <a:t> </a:t>
            </a:r>
            <a:r>
              <a:rPr dirty="0"/>
              <a:t>which</a:t>
            </a:r>
            <a:r>
              <a:rPr dirty="0" spc="235"/>
              <a:t> </a:t>
            </a:r>
            <a:r>
              <a:rPr dirty="0"/>
              <a:t>of</a:t>
            </a:r>
            <a:r>
              <a:rPr dirty="0" spc="240"/>
              <a:t> </a:t>
            </a:r>
            <a:r>
              <a:rPr dirty="0"/>
              <a:t>the</a:t>
            </a:r>
            <a:r>
              <a:rPr dirty="0" spc="235"/>
              <a:t> </a:t>
            </a:r>
            <a:r>
              <a:rPr dirty="0"/>
              <a:t>following?</a:t>
            </a:r>
            <a:r>
              <a:rPr dirty="0" spc="25"/>
              <a:t>  </a:t>
            </a:r>
            <a:r>
              <a:rPr dirty="0"/>
              <a:t>(Choose</a:t>
            </a:r>
            <a:r>
              <a:rPr dirty="0" spc="240"/>
              <a:t> </a:t>
            </a:r>
            <a:r>
              <a:rPr dirty="0" spc="75"/>
              <a:t>all</a:t>
            </a:r>
            <a:r>
              <a:rPr dirty="0" spc="240"/>
              <a:t> </a:t>
            </a:r>
            <a:r>
              <a:rPr dirty="0" spc="114"/>
              <a:t>that</a:t>
            </a:r>
            <a:r>
              <a:rPr dirty="0" spc="235"/>
              <a:t> </a:t>
            </a:r>
            <a:r>
              <a:rPr dirty="0" spc="-25"/>
              <a:t>ap- </a:t>
            </a:r>
            <a:r>
              <a:rPr dirty="0" spc="40"/>
              <a:t>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77037" y="2421615"/>
            <a:ext cx="8334375" cy="34290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248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Garamond"/>
                <a:cs typeface="Garamond"/>
              </a:rPr>
              <a:t>whether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infinite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finite</a:t>
            </a:r>
            <a:endParaRPr sz="2450">
              <a:latin typeface="Garamond"/>
              <a:cs typeface="Garamond"/>
            </a:endParaRPr>
          </a:p>
          <a:p>
            <a:pPr marL="424815" marR="43180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26084" algn="l"/>
              </a:tabLst>
            </a:pPr>
            <a:r>
              <a:rPr dirty="0" sz="2450">
                <a:latin typeface="Garamond"/>
                <a:cs typeface="Garamond"/>
              </a:rPr>
              <a:t>whether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angles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triangle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add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up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than </a:t>
            </a:r>
            <a:r>
              <a:rPr dirty="0" sz="2450" spc="50">
                <a:latin typeface="Garamond"/>
                <a:cs typeface="Garamond"/>
              </a:rPr>
              <a:t>	</a:t>
            </a:r>
            <a:r>
              <a:rPr dirty="0" sz="2450" spc="35">
                <a:latin typeface="Garamond"/>
                <a:cs typeface="Garamond"/>
              </a:rPr>
              <a:t>180</a:t>
            </a:r>
            <a:r>
              <a:rPr dirty="0" baseline="24390" sz="3075" spc="52" i="1">
                <a:latin typeface="Arial"/>
                <a:cs typeface="Arial"/>
              </a:rPr>
              <a:t>◦</a:t>
            </a:r>
            <a:endParaRPr baseline="24390" sz="3075">
              <a:latin typeface="Arial"/>
              <a:cs typeface="Arial"/>
            </a:endParaRPr>
          </a:p>
          <a:p>
            <a:pPr marL="4248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24815" algn="l"/>
              </a:tabLst>
            </a:pPr>
            <a:r>
              <a:rPr dirty="0" sz="2450">
                <a:latin typeface="Garamond"/>
                <a:cs typeface="Garamond"/>
              </a:rPr>
              <a:t>whether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someday</a:t>
            </a:r>
            <a:r>
              <a:rPr dirty="0" sz="2450" spc="29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recollapse</a:t>
            </a:r>
            <a:endParaRPr sz="2450">
              <a:latin typeface="Garamond"/>
              <a:cs typeface="Garamond"/>
            </a:endParaRPr>
          </a:p>
          <a:p>
            <a:pPr marL="424180" marR="43815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426084" algn="l"/>
              </a:tabLst>
            </a:pPr>
            <a:r>
              <a:rPr dirty="0" sz="2450">
                <a:latin typeface="Garamond"/>
                <a:cs typeface="Garamond"/>
              </a:rPr>
              <a:t>whether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80">
                <a:latin typeface="Garamond"/>
                <a:cs typeface="Garamond"/>
              </a:rPr>
              <a:t> matter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decreases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faster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uni-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verse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expands</a:t>
            </a:r>
            <a:endParaRPr sz="2450">
              <a:latin typeface="Garamond"/>
              <a:cs typeface="Garamond"/>
            </a:endParaRPr>
          </a:p>
          <a:p>
            <a:pPr marL="43180">
              <a:lnSpc>
                <a:spcPct val="100000"/>
              </a:lnSpc>
              <a:spcBef>
                <a:spcPts val="1939"/>
              </a:spcBef>
              <a:tabLst>
                <a:tab pos="1652270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65">
                <a:latin typeface="Garamond"/>
                <a:cs typeface="Garamond"/>
              </a:rPr>
              <a:t>A,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581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FRIEDMANN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350"/>
              <a:t> </a:t>
            </a:r>
            <a:r>
              <a:rPr dirty="0" spc="130"/>
              <a:t>a</a:t>
            </a:r>
            <a:r>
              <a:rPr dirty="0" spc="360"/>
              <a:t> </a:t>
            </a:r>
            <a:r>
              <a:rPr dirty="0"/>
              <a:t>universe</a:t>
            </a:r>
            <a:r>
              <a:rPr dirty="0" spc="360"/>
              <a:t> </a:t>
            </a:r>
            <a:r>
              <a:rPr dirty="0" spc="50"/>
              <a:t>with</a:t>
            </a:r>
            <a:r>
              <a:rPr dirty="0" spc="360"/>
              <a:t> </a:t>
            </a:r>
            <a:r>
              <a:rPr dirty="0" spc="80"/>
              <a:t>matter</a:t>
            </a:r>
            <a:r>
              <a:rPr dirty="0" spc="355"/>
              <a:t> </a:t>
            </a:r>
            <a:r>
              <a:rPr dirty="0" spc="55"/>
              <a:t>and</a:t>
            </a:r>
            <a:r>
              <a:rPr dirty="0" spc="360"/>
              <a:t> </a:t>
            </a:r>
            <a:r>
              <a:rPr dirty="0" spc="60"/>
              <a:t>radiation,</a:t>
            </a:r>
            <a:r>
              <a:rPr dirty="0" spc="415"/>
              <a:t> </a:t>
            </a:r>
            <a:r>
              <a:rPr dirty="0" spc="55"/>
              <a:t>and</a:t>
            </a:r>
            <a:r>
              <a:rPr dirty="0" spc="360"/>
              <a:t> </a:t>
            </a:r>
            <a:r>
              <a:rPr dirty="0"/>
              <a:t>positive</a:t>
            </a:r>
            <a:r>
              <a:rPr dirty="0" spc="360"/>
              <a:t> </a:t>
            </a:r>
            <a:r>
              <a:rPr dirty="0" spc="-10"/>
              <a:t>curvature </a:t>
            </a:r>
            <a:r>
              <a:rPr dirty="0"/>
              <a:t>(</a:t>
            </a:r>
            <a:r>
              <a:rPr dirty="0" b="0" i="1">
                <a:latin typeface="Bookman Old Style"/>
                <a:cs typeface="Bookman Old Style"/>
              </a:rPr>
              <a:t>k</a:t>
            </a:r>
            <a:r>
              <a:rPr dirty="0" spc="430" b="0" i="1">
                <a:latin typeface="Bookman Old Style"/>
                <a:cs typeface="Bookman Old Style"/>
              </a:rPr>
              <a:t> </a:t>
            </a:r>
            <a:r>
              <a:rPr dirty="0" spc="395" b="0" i="1">
                <a:latin typeface="Bookman Old Style"/>
                <a:cs typeface="Bookman Old Style"/>
              </a:rPr>
              <a:t>&gt;</a:t>
            </a:r>
            <a:r>
              <a:rPr dirty="0" spc="350" b="0" i="1">
                <a:latin typeface="Bookman Old Style"/>
                <a:cs typeface="Bookman Old Style"/>
              </a:rPr>
              <a:t> </a:t>
            </a:r>
            <a:r>
              <a:rPr dirty="0" spc="70"/>
              <a:t>0),</a:t>
            </a:r>
            <a:r>
              <a:rPr dirty="0" spc="415"/>
              <a:t> </a:t>
            </a:r>
            <a:r>
              <a:rPr dirty="0"/>
              <a:t>which</a:t>
            </a:r>
            <a:r>
              <a:rPr dirty="0" spc="355"/>
              <a:t> </a:t>
            </a:r>
            <a:r>
              <a:rPr dirty="0"/>
              <a:t>of</a:t>
            </a:r>
            <a:r>
              <a:rPr dirty="0" spc="355"/>
              <a:t> </a:t>
            </a:r>
            <a:r>
              <a:rPr dirty="0"/>
              <a:t>the</a:t>
            </a:r>
            <a:r>
              <a:rPr dirty="0" spc="355"/>
              <a:t> </a:t>
            </a:r>
            <a:r>
              <a:rPr dirty="0"/>
              <a:t>following</a:t>
            </a:r>
            <a:r>
              <a:rPr dirty="0" spc="355"/>
              <a:t> </a:t>
            </a:r>
            <a:r>
              <a:rPr dirty="0"/>
              <a:t>decreases</a:t>
            </a:r>
            <a:r>
              <a:rPr dirty="0" spc="355"/>
              <a:t> </a:t>
            </a:r>
            <a:r>
              <a:rPr dirty="0"/>
              <a:t>the</a:t>
            </a:r>
            <a:r>
              <a:rPr dirty="0" spc="355"/>
              <a:t> </a:t>
            </a:r>
            <a:r>
              <a:rPr dirty="0" spc="60"/>
              <a:t>fastest?</a:t>
            </a:r>
            <a:r>
              <a:rPr dirty="0" spc="225"/>
              <a:t> 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790257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matter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radiation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curvature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term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first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Friedmann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equation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(p.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672)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581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FRIEDMANN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In</a:t>
            </a:r>
            <a:r>
              <a:rPr dirty="0" spc="350"/>
              <a:t> </a:t>
            </a:r>
            <a:r>
              <a:rPr dirty="0" spc="130"/>
              <a:t>a</a:t>
            </a:r>
            <a:r>
              <a:rPr dirty="0" spc="360"/>
              <a:t> </a:t>
            </a:r>
            <a:r>
              <a:rPr dirty="0"/>
              <a:t>universe</a:t>
            </a:r>
            <a:r>
              <a:rPr dirty="0" spc="360"/>
              <a:t> </a:t>
            </a:r>
            <a:r>
              <a:rPr dirty="0" spc="50"/>
              <a:t>with</a:t>
            </a:r>
            <a:r>
              <a:rPr dirty="0" spc="360"/>
              <a:t> </a:t>
            </a:r>
            <a:r>
              <a:rPr dirty="0" spc="80"/>
              <a:t>matter</a:t>
            </a:r>
            <a:r>
              <a:rPr dirty="0" spc="355"/>
              <a:t> </a:t>
            </a:r>
            <a:r>
              <a:rPr dirty="0" spc="55"/>
              <a:t>and</a:t>
            </a:r>
            <a:r>
              <a:rPr dirty="0" spc="360"/>
              <a:t> </a:t>
            </a:r>
            <a:r>
              <a:rPr dirty="0" spc="60"/>
              <a:t>radiation,</a:t>
            </a:r>
            <a:r>
              <a:rPr dirty="0" spc="415"/>
              <a:t> </a:t>
            </a:r>
            <a:r>
              <a:rPr dirty="0" spc="55"/>
              <a:t>and</a:t>
            </a:r>
            <a:r>
              <a:rPr dirty="0" spc="360"/>
              <a:t> </a:t>
            </a:r>
            <a:r>
              <a:rPr dirty="0"/>
              <a:t>positive</a:t>
            </a:r>
            <a:r>
              <a:rPr dirty="0" spc="360"/>
              <a:t> </a:t>
            </a:r>
            <a:r>
              <a:rPr dirty="0" spc="-10"/>
              <a:t>curvature </a:t>
            </a:r>
            <a:r>
              <a:rPr dirty="0"/>
              <a:t>(</a:t>
            </a:r>
            <a:r>
              <a:rPr dirty="0" b="0" i="1">
                <a:latin typeface="Bookman Old Style"/>
                <a:cs typeface="Bookman Old Style"/>
              </a:rPr>
              <a:t>k</a:t>
            </a:r>
            <a:r>
              <a:rPr dirty="0" spc="430" b="0" i="1">
                <a:latin typeface="Bookman Old Style"/>
                <a:cs typeface="Bookman Old Style"/>
              </a:rPr>
              <a:t> </a:t>
            </a:r>
            <a:r>
              <a:rPr dirty="0" spc="395" b="0" i="1">
                <a:latin typeface="Bookman Old Style"/>
                <a:cs typeface="Bookman Old Style"/>
              </a:rPr>
              <a:t>&gt;</a:t>
            </a:r>
            <a:r>
              <a:rPr dirty="0" spc="350" b="0" i="1">
                <a:latin typeface="Bookman Old Style"/>
                <a:cs typeface="Bookman Old Style"/>
              </a:rPr>
              <a:t> </a:t>
            </a:r>
            <a:r>
              <a:rPr dirty="0" spc="70"/>
              <a:t>0),</a:t>
            </a:r>
            <a:r>
              <a:rPr dirty="0" spc="415"/>
              <a:t> </a:t>
            </a:r>
            <a:r>
              <a:rPr dirty="0"/>
              <a:t>which</a:t>
            </a:r>
            <a:r>
              <a:rPr dirty="0" spc="355"/>
              <a:t> </a:t>
            </a:r>
            <a:r>
              <a:rPr dirty="0"/>
              <a:t>of</a:t>
            </a:r>
            <a:r>
              <a:rPr dirty="0" spc="355"/>
              <a:t> </a:t>
            </a:r>
            <a:r>
              <a:rPr dirty="0"/>
              <a:t>the</a:t>
            </a:r>
            <a:r>
              <a:rPr dirty="0" spc="355"/>
              <a:t> </a:t>
            </a:r>
            <a:r>
              <a:rPr dirty="0"/>
              <a:t>following</a:t>
            </a:r>
            <a:r>
              <a:rPr dirty="0" spc="355"/>
              <a:t> </a:t>
            </a:r>
            <a:r>
              <a:rPr dirty="0"/>
              <a:t>decreases</a:t>
            </a:r>
            <a:r>
              <a:rPr dirty="0" spc="355"/>
              <a:t> </a:t>
            </a:r>
            <a:r>
              <a:rPr dirty="0"/>
              <a:t>the</a:t>
            </a:r>
            <a:r>
              <a:rPr dirty="0" spc="355"/>
              <a:t> </a:t>
            </a:r>
            <a:r>
              <a:rPr dirty="0" spc="60"/>
              <a:t>fastest?</a:t>
            </a:r>
            <a:r>
              <a:rPr dirty="0" spc="225"/>
              <a:t> 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8267700" cy="368236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matter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radiation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curvature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term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first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Friedmann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equation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(p.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672)</a:t>
            </a:r>
            <a:endParaRPr sz="2450">
              <a:latin typeface="Garamond"/>
              <a:cs typeface="Garamond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254" b="1">
                <a:latin typeface="Georgia"/>
                <a:cs typeface="Georgia"/>
              </a:rPr>
              <a:t>  </a:t>
            </a: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density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decreases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faster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of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matter,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which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why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eventually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comes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domi- </a:t>
            </a:r>
            <a:r>
              <a:rPr dirty="0" sz="2450" spc="65">
                <a:latin typeface="Garamond"/>
                <a:cs typeface="Garamond"/>
              </a:rPr>
              <a:t>nate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radiation.</a:t>
            </a:r>
            <a:r>
              <a:rPr dirty="0" sz="2450" spc="4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curvature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term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decreases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slowest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all,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which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why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any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40">
                <a:latin typeface="Garamond"/>
                <a:cs typeface="Garamond"/>
              </a:rPr>
              <a:t>non-</a:t>
            </a:r>
            <a:r>
              <a:rPr dirty="0" sz="2450">
                <a:latin typeface="Garamond"/>
                <a:cs typeface="Garamond"/>
              </a:rPr>
              <a:t>zero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curvature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evolve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toward </a:t>
            </a:r>
            <a:r>
              <a:rPr dirty="0" sz="2450">
                <a:latin typeface="Garamond"/>
                <a:cs typeface="Garamond"/>
              </a:rPr>
              <a:t>being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less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flat.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581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FRIEDMANN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405"/>
              <a:t> </a:t>
            </a:r>
            <a:r>
              <a:rPr dirty="0"/>
              <a:t>the</a:t>
            </a:r>
            <a:r>
              <a:rPr dirty="0" spc="415"/>
              <a:t> </a:t>
            </a:r>
            <a:r>
              <a:rPr dirty="0"/>
              <a:t>universe</a:t>
            </a:r>
            <a:r>
              <a:rPr dirty="0" spc="415"/>
              <a:t> </a:t>
            </a:r>
            <a:r>
              <a:rPr dirty="0"/>
              <a:t>13</a:t>
            </a:r>
            <a:r>
              <a:rPr dirty="0" spc="415"/>
              <a:t> </a:t>
            </a:r>
            <a:r>
              <a:rPr dirty="0"/>
              <a:t>billion</a:t>
            </a:r>
            <a:r>
              <a:rPr dirty="0" spc="415"/>
              <a:t> </a:t>
            </a:r>
            <a:r>
              <a:rPr dirty="0" spc="50"/>
              <a:t>years</a:t>
            </a:r>
            <a:r>
              <a:rPr dirty="0" spc="415"/>
              <a:t> </a:t>
            </a:r>
            <a:r>
              <a:rPr dirty="0"/>
              <a:t>ago</a:t>
            </a:r>
            <a:r>
              <a:rPr dirty="0" spc="415"/>
              <a:t> </a:t>
            </a:r>
            <a:r>
              <a:rPr dirty="0"/>
              <a:t>was</a:t>
            </a:r>
            <a:r>
              <a:rPr dirty="0" spc="415"/>
              <a:t> </a:t>
            </a:r>
            <a:r>
              <a:rPr dirty="0"/>
              <a:t>determined</a:t>
            </a:r>
            <a:r>
              <a:rPr dirty="0" spc="415"/>
              <a:t> </a:t>
            </a:r>
            <a:r>
              <a:rPr dirty="0"/>
              <a:t>to</a:t>
            </a:r>
            <a:r>
              <a:rPr dirty="0" spc="415"/>
              <a:t> </a:t>
            </a:r>
            <a:r>
              <a:rPr dirty="0" spc="-25"/>
              <a:t>be </a:t>
            </a:r>
            <a:r>
              <a:rPr dirty="0"/>
              <a:t>open</a:t>
            </a:r>
            <a:r>
              <a:rPr dirty="0" spc="95"/>
              <a:t> </a:t>
            </a:r>
            <a:r>
              <a:rPr dirty="0"/>
              <a:t>(Ω</a:t>
            </a:r>
            <a:r>
              <a:rPr dirty="0" spc="60"/>
              <a:t> </a:t>
            </a:r>
            <a:r>
              <a:rPr dirty="0" spc="395" b="0" i="1">
                <a:latin typeface="Bookman Old Style"/>
                <a:cs typeface="Bookman Old Style"/>
              </a:rPr>
              <a:t>&lt;</a:t>
            </a:r>
            <a:r>
              <a:rPr dirty="0" spc="-60" b="0" i="1">
                <a:latin typeface="Bookman Old Style"/>
                <a:cs typeface="Bookman Old Style"/>
              </a:rPr>
              <a:t> </a:t>
            </a:r>
            <a:r>
              <a:rPr dirty="0"/>
              <a:t>1,</a:t>
            </a:r>
            <a:r>
              <a:rPr dirty="0" spc="114"/>
              <a:t> </a:t>
            </a:r>
            <a:r>
              <a:rPr dirty="0"/>
              <a:t>where</a:t>
            </a:r>
            <a:r>
              <a:rPr dirty="0" spc="105"/>
              <a:t> </a:t>
            </a:r>
            <a:r>
              <a:rPr dirty="0"/>
              <a:t>Ω</a:t>
            </a:r>
            <a:r>
              <a:rPr dirty="0" spc="60"/>
              <a:t> </a:t>
            </a:r>
            <a:r>
              <a:rPr dirty="0" spc="130"/>
              <a:t>=</a:t>
            </a:r>
            <a:r>
              <a:rPr dirty="0" spc="65"/>
              <a:t> </a:t>
            </a:r>
            <a:r>
              <a:rPr dirty="0" b="0" i="1">
                <a:latin typeface="Bookman Old Style"/>
                <a:cs typeface="Bookman Old Style"/>
              </a:rPr>
              <a:t>ρ/ρ</a:t>
            </a:r>
            <a:r>
              <a:rPr dirty="0" baseline="-9485" sz="3075" b="0" i="1">
                <a:latin typeface="Bookman Old Style"/>
                <a:cs typeface="Bookman Old Style"/>
              </a:rPr>
              <a:t>c</a:t>
            </a:r>
            <a:r>
              <a:rPr dirty="0" sz="2450"/>
              <a:t>).</a:t>
            </a:r>
            <a:r>
              <a:rPr dirty="0" sz="2450" spc="385"/>
              <a:t> </a:t>
            </a:r>
            <a:r>
              <a:rPr dirty="0" sz="2450"/>
              <a:t>Which</a:t>
            </a:r>
            <a:r>
              <a:rPr dirty="0" sz="2450" spc="105"/>
              <a:t> </a:t>
            </a:r>
            <a:r>
              <a:rPr dirty="0" sz="2450"/>
              <a:t>of</a:t>
            </a:r>
            <a:r>
              <a:rPr dirty="0" sz="2450" spc="110"/>
              <a:t> </a:t>
            </a:r>
            <a:r>
              <a:rPr dirty="0" sz="2450"/>
              <a:t>the</a:t>
            </a:r>
            <a:r>
              <a:rPr dirty="0" sz="2450" spc="105"/>
              <a:t> </a:t>
            </a:r>
            <a:r>
              <a:rPr dirty="0" sz="2450"/>
              <a:t>following</a:t>
            </a:r>
            <a:r>
              <a:rPr dirty="0" sz="2450" spc="110"/>
              <a:t> </a:t>
            </a:r>
            <a:r>
              <a:rPr dirty="0" sz="2450"/>
              <a:t>would</a:t>
            </a:r>
            <a:r>
              <a:rPr dirty="0" sz="2450" spc="105"/>
              <a:t> </a:t>
            </a:r>
            <a:r>
              <a:rPr dirty="0" sz="2450" spc="-25"/>
              <a:t>be </a:t>
            </a:r>
            <a:r>
              <a:rPr dirty="0" sz="2450" spc="65"/>
              <a:t>true</a:t>
            </a:r>
            <a:r>
              <a:rPr dirty="0" sz="2450" spc="180"/>
              <a:t> </a:t>
            </a:r>
            <a:r>
              <a:rPr dirty="0" sz="2450" spc="55"/>
              <a:t>about</a:t>
            </a:r>
            <a:r>
              <a:rPr dirty="0" sz="2450" spc="190"/>
              <a:t> </a:t>
            </a:r>
            <a:r>
              <a:rPr dirty="0" sz="2450"/>
              <a:t>the</a:t>
            </a:r>
            <a:r>
              <a:rPr dirty="0" sz="2450" spc="190"/>
              <a:t> </a:t>
            </a:r>
            <a:r>
              <a:rPr dirty="0" sz="2450"/>
              <a:t>universe</a:t>
            </a:r>
            <a:r>
              <a:rPr dirty="0" sz="2450" spc="185"/>
              <a:t> </a:t>
            </a:r>
            <a:r>
              <a:rPr dirty="0" sz="2450" spc="85"/>
              <a:t>today?</a:t>
            </a:r>
            <a:r>
              <a:rPr dirty="0" sz="2450" spc="470"/>
              <a:t> </a:t>
            </a:r>
            <a:r>
              <a:rPr dirty="0" sz="2450"/>
              <a:t>(Choose</a:t>
            </a:r>
            <a:r>
              <a:rPr dirty="0" sz="2450" spc="190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549968"/>
            <a:ext cx="8255634" cy="217487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227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354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might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open,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flat,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closed,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depending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how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evolved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  <a:p>
            <a:pPr marL="38227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354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definitely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still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open,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but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-170">
                <a:latin typeface="Garamond"/>
                <a:cs typeface="Garamond"/>
              </a:rPr>
              <a:t>Ω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might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same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value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did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then.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Garamond"/>
                <a:cs typeface="Garamond"/>
              </a:rPr>
              <a:t>Ω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today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then.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79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14.1.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HISTORY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1797050" algn="l"/>
              </a:tabLst>
            </a:pPr>
            <a:r>
              <a:rPr dirty="0"/>
              <a:t>Which</a:t>
            </a:r>
            <a:r>
              <a:rPr dirty="0" spc="145"/>
              <a:t> </a:t>
            </a:r>
            <a:r>
              <a:rPr dirty="0"/>
              <a:t>of</a:t>
            </a:r>
            <a:r>
              <a:rPr dirty="0" spc="150"/>
              <a:t> </a:t>
            </a:r>
            <a:r>
              <a:rPr dirty="0"/>
              <a:t>the</a:t>
            </a:r>
            <a:r>
              <a:rPr dirty="0" spc="145"/>
              <a:t> </a:t>
            </a:r>
            <a:r>
              <a:rPr dirty="0"/>
              <a:t>following</a:t>
            </a:r>
            <a:r>
              <a:rPr dirty="0" spc="155"/>
              <a:t> </a:t>
            </a:r>
            <a:r>
              <a:rPr dirty="0"/>
              <a:t>represents</a:t>
            </a:r>
            <a:r>
              <a:rPr dirty="0" spc="145"/>
              <a:t> </a:t>
            </a:r>
            <a:r>
              <a:rPr dirty="0" spc="65"/>
              <a:t>an</a:t>
            </a:r>
            <a:r>
              <a:rPr dirty="0" spc="155"/>
              <a:t> </a:t>
            </a:r>
            <a:r>
              <a:rPr dirty="0"/>
              <a:t>example</a:t>
            </a:r>
            <a:r>
              <a:rPr dirty="0" spc="145"/>
              <a:t> </a:t>
            </a:r>
            <a:r>
              <a:rPr dirty="0"/>
              <a:t>of</a:t>
            </a:r>
            <a:r>
              <a:rPr dirty="0" spc="155"/>
              <a:t> </a:t>
            </a:r>
            <a:r>
              <a:rPr dirty="0" spc="50"/>
              <a:t>the</a:t>
            </a:r>
            <a:r>
              <a:rPr dirty="0" spc="150"/>
              <a:t> </a:t>
            </a:r>
            <a:r>
              <a:rPr dirty="0"/>
              <a:t>expansion</a:t>
            </a:r>
            <a:r>
              <a:rPr dirty="0" spc="155"/>
              <a:t> </a:t>
            </a:r>
            <a:r>
              <a:rPr dirty="0" spc="-25"/>
              <a:t>of </a:t>
            </a:r>
            <a:r>
              <a:rPr dirty="0"/>
              <a:t>the</a:t>
            </a:r>
            <a:r>
              <a:rPr dirty="0" spc="275"/>
              <a:t> </a:t>
            </a:r>
            <a:r>
              <a:rPr dirty="0" spc="-10"/>
              <a:t>universe?</a:t>
            </a:r>
            <a:r>
              <a:rPr dirty="0"/>
              <a:t>	(Choose</a:t>
            </a:r>
            <a:r>
              <a:rPr dirty="0" spc="195"/>
              <a:t> </a:t>
            </a:r>
            <a:r>
              <a:rPr dirty="0"/>
              <a:t>the</a:t>
            </a:r>
            <a:r>
              <a:rPr dirty="0" spc="204"/>
              <a:t> </a:t>
            </a:r>
            <a:r>
              <a:rPr dirty="0" spc="50"/>
              <a:t>best</a:t>
            </a:r>
            <a:r>
              <a:rPr dirty="0" spc="204"/>
              <a:t> </a:t>
            </a:r>
            <a:r>
              <a:rPr dirty="0" spc="-10"/>
              <a:t>answer.)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70390"/>
            <a:ext cx="8263255" cy="50850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6715" marR="952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total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length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60">
                <a:latin typeface="Garamond"/>
                <a:cs typeface="Garamond"/>
              </a:rPr>
              <a:t>of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universe,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end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end,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bigger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now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billion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years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ago.</a:t>
            </a:r>
            <a:endParaRPr sz="2450">
              <a:latin typeface="Garamond"/>
              <a:cs typeface="Garamond"/>
            </a:endParaRPr>
          </a:p>
          <a:p>
            <a:pPr algn="just" marL="386715" marR="952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distance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Earth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sun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bigger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a </a:t>
            </a:r>
            <a:r>
              <a:rPr dirty="0" sz="2450" spc="8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million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years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ago.</a:t>
            </a:r>
            <a:endParaRPr sz="2450">
              <a:latin typeface="Garamond"/>
              <a:cs typeface="Garamond"/>
            </a:endParaRPr>
          </a:p>
          <a:p>
            <a:pPr algn="just" marL="386715" marR="8255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distance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from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Earth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Phi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Ceti,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85">
                <a:latin typeface="Garamond"/>
                <a:cs typeface="Garamond"/>
              </a:rPr>
              <a:t>star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currently</a:t>
            </a:r>
            <a:r>
              <a:rPr dirty="0" sz="2450" spc="35">
                <a:latin typeface="Garamond"/>
                <a:cs typeface="Garamond"/>
              </a:rPr>
              <a:t> about </a:t>
            </a:r>
            <a:r>
              <a:rPr dirty="0" sz="2450" spc="3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50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light-years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away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us,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bigger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now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billion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years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ago.</a:t>
            </a:r>
            <a:endParaRPr sz="2450">
              <a:latin typeface="Garamond"/>
              <a:cs typeface="Garamond"/>
            </a:endParaRPr>
          </a:p>
          <a:p>
            <a:pPr algn="just" marL="386080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distance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 spc="-45">
                <a:latin typeface="Garamond"/>
                <a:cs typeface="Garamond"/>
              </a:rPr>
              <a:t>from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Earth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 spc="-70">
                <a:latin typeface="Garamond"/>
                <a:cs typeface="Garamond"/>
              </a:rPr>
              <a:t>GN-</a:t>
            </a:r>
            <a:r>
              <a:rPr dirty="0" sz="2450" spc="-25">
                <a:latin typeface="Garamond"/>
                <a:cs typeface="Garamond"/>
              </a:rPr>
              <a:t>z11,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-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most</a:t>
            </a:r>
            <a:r>
              <a:rPr dirty="0" sz="2450" spc="-3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distant</a:t>
            </a:r>
            <a:r>
              <a:rPr dirty="0" sz="2450" spc="-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known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95">
                <a:latin typeface="Garamond"/>
                <a:cs typeface="Garamond"/>
              </a:rPr>
              <a:t>galaxy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of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few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years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ago,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bigger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now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billion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years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ago.</a:t>
            </a:r>
            <a:endParaRPr sz="2450">
              <a:latin typeface="Garamond"/>
              <a:cs typeface="Garamond"/>
            </a:endParaRPr>
          </a:p>
          <a:p>
            <a:pPr algn="just" marL="386715" marR="9525" indent="-349885">
              <a:lnSpc>
                <a:spcPct val="101699"/>
              </a:lnSpc>
              <a:spcBef>
                <a:spcPts val="1000"/>
              </a:spcBef>
              <a:buAutoNum type="alphaUcPeriod"/>
              <a:tabLst>
                <a:tab pos="387985" algn="l"/>
              </a:tabLst>
            </a:pPr>
            <a:r>
              <a:rPr dirty="0" sz="2450" spc="110">
                <a:latin typeface="Garamond"/>
                <a:cs typeface="Garamond"/>
              </a:rPr>
              <a:t>That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little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rip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knee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my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pants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gets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bigger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every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I </a:t>
            </a:r>
            <a:r>
              <a:rPr dirty="0" sz="2450" spc="-5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wash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them.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581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FRIEDMANN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6119" y="1208797"/>
            <a:ext cx="8282305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25400" marR="177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405"/>
              <a:t> </a:t>
            </a:r>
            <a:r>
              <a:rPr dirty="0"/>
              <a:t>the</a:t>
            </a:r>
            <a:r>
              <a:rPr dirty="0" spc="415"/>
              <a:t> </a:t>
            </a:r>
            <a:r>
              <a:rPr dirty="0"/>
              <a:t>universe</a:t>
            </a:r>
            <a:r>
              <a:rPr dirty="0" spc="415"/>
              <a:t> </a:t>
            </a:r>
            <a:r>
              <a:rPr dirty="0"/>
              <a:t>13</a:t>
            </a:r>
            <a:r>
              <a:rPr dirty="0" spc="415"/>
              <a:t> </a:t>
            </a:r>
            <a:r>
              <a:rPr dirty="0"/>
              <a:t>billion</a:t>
            </a:r>
            <a:r>
              <a:rPr dirty="0" spc="415"/>
              <a:t> </a:t>
            </a:r>
            <a:r>
              <a:rPr dirty="0" spc="50"/>
              <a:t>years</a:t>
            </a:r>
            <a:r>
              <a:rPr dirty="0" spc="415"/>
              <a:t> </a:t>
            </a:r>
            <a:r>
              <a:rPr dirty="0"/>
              <a:t>ago</a:t>
            </a:r>
            <a:r>
              <a:rPr dirty="0" spc="415"/>
              <a:t> </a:t>
            </a:r>
            <a:r>
              <a:rPr dirty="0"/>
              <a:t>was</a:t>
            </a:r>
            <a:r>
              <a:rPr dirty="0" spc="415"/>
              <a:t> </a:t>
            </a:r>
            <a:r>
              <a:rPr dirty="0"/>
              <a:t>determined</a:t>
            </a:r>
            <a:r>
              <a:rPr dirty="0" spc="415"/>
              <a:t> </a:t>
            </a:r>
            <a:r>
              <a:rPr dirty="0"/>
              <a:t>to</a:t>
            </a:r>
            <a:r>
              <a:rPr dirty="0" spc="415"/>
              <a:t> </a:t>
            </a:r>
            <a:r>
              <a:rPr dirty="0" spc="-25"/>
              <a:t>be </a:t>
            </a:r>
            <a:r>
              <a:rPr dirty="0"/>
              <a:t>open</a:t>
            </a:r>
            <a:r>
              <a:rPr dirty="0" spc="95"/>
              <a:t> </a:t>
            </a:r>
            <a:r>
              <a:rPr dirty="0"/>
              <a:t>(Ω</a:t>
            </a:r>
            <a:r>
              <a:rPr dirty="0" spc="60"/>
              <a:t> </a:t>
            </a:r>
            <a:r>
              <a:rPr dirty="0" spc="395" b="0" i="1">
                <a:latin typeface="Bookman Old Style"/>
                <a:cs typeface="Bookman Old Style"/>
              </a:rPr>
              <a:t>&lt;</a:t>
            </a:r>
            <a:r>
              <a:rPr dirty="0" spc="-60" b="0" i="1">
                <a:latin typeface="Bookman Old Style"/>
                <a:cs typeface="Bookman Old Style"/>
              </a:rPr>
              <a:t> </a:t>
            </a:r>
            <a:r>
              <a:rPr dirty="0"/>
              <a:t>1,</a:t>
            </a:r>
            <a:r>
              <a:rPr dirty="0" spc="114"/>
              <a:t> </a:t>
            </a:r>
            <a:r>
              <a:rPr dirty="0"/>
              <a:t>where</a:t>
            </a:r>
            <a:r>
              <a:rPr dirty="0" spc="105"/>
              <a:t> </a:t>
            </a:r>
            <a:r>
              <a:rPr dirty="0"/>
              <a:t>Ω</a:t>
            </a:r>
            <a:r>
              <a:rPr dirty="0" spc="60"/>
              <a:t> </a:t>
            </a:r>
            <a:r>
              <a:rPr dirty="0" spc="130"/>
              <a:t>=</a:t>
            </a:r>
            <a:r>
              <a:rPr dirty="0" spc="65"/>
              <a:t> </a:t>
            </a:r>
            <a:r>
              <a:rPr dirty="0" b="0" i="1">
                <a:latin typeface="Bookman Old Style"/>
                <a:cs typeface="Bookman Old Style"/>
              </a:rPr>
              <a:t>ρ/ρ</a:t>
            </a:r>
            <a:r>
              <a:rPr dirty="0" baseline="-9485" sz="3075" b="0" i="1">
                <a:latin typeface="Bookman Old Style"/>
                <a:cs typeface="Bookman Old Style"/>
              </a:rPr>
              <a:t>c</a:t>
            </a:r>
            <a:r>
              <a:rPr dirty="0" sz="2450"/>
              <a:t>).</a:t>
            </a:r>
            <a:r>
              <a:rPr dirty="0" sz="2450" spc="385"/>
              <a:t> </a:t>
            </a:r>
            <a:r>
              <a:rPr dirty="0" sz="2450"/>
              <a:t>Which</a:t>
            </a:r>
            <a:r>
              <a:rPr dirty="0" sz="2450" spc="105"/>
              <a:t> </a:t>
            </a:r>
            <a:r>
              <a:rPr dirty="0" sz="2450"/>
              <a:t>of</a:t>
            </a:r>
            <a:r>
              <a:rPr dirty="0" sz="2450" spc="110"/>
              <a:t> </a:t>
            </a:r>
            <a:r>
              <a:rPr dirty="0" sz="2450"/>
              <a:t>the</a:t>
            </a:r>
            <a:r>
              <a:rPr dirty="0" sz="2450" spc="105"/>
              <a:t> </a:t>
            </a:r>
            <a:r>
              <a:rPr dirty="0" sz="2450"/>
              <a:t>following</a:t>
            </a:r>
            <a:r>
              <a:rPr dirty="0" sz="2450" spc="110"/>
              <a:t> </a:t>
            </a:r>
            <a:r>
              <a:rPr dirty="0" sz="2450"/>
              <a:t>would</a:t>
            </a:r>
            <a:r>
              <a:rPr dirty="0" sz="2450" spc="105"/>
              <a:t> </a:t>
            </a:r>
            <a:r>
              <a:rPr dirty="0" sz="2450" spc="-25"/>
              <a:t>be </a:t>
            </a:r>
            <a:r>
              <a:rPr dirty="0" sz="2450" spc="65"/>
              <a:t>true</a:t>
            </a:r>
            <a:r>
              <a:rPr dirty="0" sz="2450" spc="180"/>
              <a:t> </a:t>
            </a:r>
            <a:r>
              <a:rPr dirty="0" sz="2450" spc="55"/>
              <a:t>about</a:t>
            </a:r>
            <a:r>
              <a:rPr dirty="0" sz="2450" spc="190"/>
              <a:t> </a:t>
            </a:r>
            <a:r>
              <a:rPr dirty="0" sz="2450"/>
              <a:t>the</a:t>
            </a:r>
            <a:r>
              <a:rPr dirty="0" sz="2450" spc="190"/>
              <a:t> </a:t>
            </a:r>
            <a:r>
              <a:rPr dirty="0" sz="2450"/>
              <a:t>universe</a:t>
            </a:r>
            <a:r>
              <a:rPr dirty="0" sz="2450" spc="185"/>
              <a:t> </a:t>
            </a:r>
            <a:r>
              <a:rPr dirty="0" sz="2450" spc="85"/>
              <a:t>today?</a:t>
            </a:r>
            <a:r>
              <a:rPr dirty="0" sz="2450" spc="470"/>
              <a:t> </a:t>
            </a:r>
            <a:r>
              <a:rPr dirty="0" sz="2450"/>
              <a:t>(Choose</a:t>
            </a:r>
            <a:r>
              <a:rPr dirty="0" sz="2450" spc="190"/>
              <a:t> </a:t>
            </a:r>
            <a:r>
              <a:rPr dirty="0" sz="2450" spc="-10"/>
              <a:t>one.)</a:t>
            </a:r>
            <a:endParaRPr sz="2450">
              <a:latin typeface="Bookman Old Style"/>
              <a:cs typeface="Bookman Old Style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549968"/>
            <a:ext cx="8267065" cy="279463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might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open,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flat,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or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closed,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depending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how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evolved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6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definitely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still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open,</a:t>
            </a:r>
            <a:r>
              <a:rPr dirty="0" sz="2450" spc="8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but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-170">
                <a:latin typeface="Garamond"/>
                <a:cs typeface="Garamond"/>
              </a:rPr>
              <a:t>Ω</a:t>
            </a:r>
            <a:r>
              <a:rPr dirty="0" sz="2450" spc="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might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same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value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did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then.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Ω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today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was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then.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581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FRIEDMANN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791710" algn="l"/>
              </a:tabLst>
            </a:pPr>
            <a:r>
              <a:rPr dirty="0" spc="75"/>
              <a:t>Can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300"/>
              <a:t> </a:t>
            </a:r>
            <a:r>
              <a:rPr dirty="0"/>
              <a:t>curvature</a:t>
            </a:r>
            <a:r>
              <a:rPr dirty="0" spc="300"/>
              <a:t> </a:t>
            </a:r>
            <a:r>
              <a:rPr dirty="0" spc="55"/>
              <a:t>term</a:t>
            </a:r>
            <a:r>
              <a:rPr dirty="0" spc="295"/>
              <a:t> </a:t>
            </a:r>
            <a:r>
              <a:rPr dirty="0"/>
              <a:t>in</a:t>
            </a:r>
            <a:r>
              <a:rPr dirty="0" spc="295"/>
              <a:t> </a:t>
            </a:r>
            <a:r>
              <a:rPr dirty="0"/>
              <a:t>Equation</a:t>
            </a:r>
            <a:r>
              <a:rPr dirty="0" spc="300"/>
              <a:t> </a:t>
            </a:r>
            <a:r>
              <a:rPr dirty="0"/>
              <a:t>14.1</a:t>
            </a:r>
            <a:r>
              <a:rPr dirty="0" spc="295"/>
              <a:t> </a:t>
            </a:r>
            <a:r>
              <a:rPr dirty="0" spc="80"/>
              <a:t>(p.</a:t>
            </a:r>
            <a:r>
              <a:rPr dirty="0" spc="295"/>
              <a:t> </a:t>
            </a:r>
            <a:r>
              <a:rPr dirty="0"/>
              <a:t>672)</a:t>
            </a:r>
            <a:r>
              <a:rPr dirty="0" spc="300"/>
              <a:t> </a:t>
            </a:r>
            <a:r>
              <a:rPr dirty="0"/>
              <a:t>ever</a:t>
            </a:r>
            <a:r>
              <a:rPr dirty="0" spc="300"/>
              <a:t> </a:t>
            </a:r>
            <a:r>
              <a:rPr dirty="0"/>
              <a:t>be</a:t>
            </a:r>
            <a:r>
              <a:rPr dirty="0" spc="295"/>
              <a:t> </a:t>
            </a:r>
            <a:r>
              <a:rPr dirty="0" spc="-10"/>
              <a:t>bigger </a:t>
            </a:r>
            <a:r>
              <a:rPr dirty="0"/>
              <a:t>in</a:t>
            </a:r>
            <a:r>
              <a:rPr dirty="0" spc="175"/>
              <a:t> </a:t>
            </a:r>
            <a:r>
              <a:rPr dirty="0" spc="55"/>
              <a:t>magnitude</a:t>
            </a:r>
            <a:r>
              <a:rPr dirty="0" spc="180"/>
              <a:t> </a:t>
            </a:r>
            <a:r>
              <a:rPr dirty="0" spc="70"/>
              <a:t>than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180"/>
              <a:t> </a:t>
            </a:r>
            <a:r>
              <a:rPr dirty="0" spc="45"/>
              <a:t>density</a:t>
            </a:r>
            <a:r>
              <a:rPr dirty="0" spc="185"/>
              <a:t> </a:t>
            </a:r>
            <a:r>
              <a:rPr dirty="0" spc="60"/>
              <a:t>term?</a:t>
            </a:r>
            <a:r>
              <a:rPr dirty="0"/>
              <a:t>	(Choose</a:t>
            </a:r>
            <a:r>
              <a:rPr dirty="0" spc="18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515810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Yes,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closed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Yes,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open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Yes,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regardless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type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No,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regardless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type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581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FRIEDMANN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4791710" algn="l"/>
              </a:tabLst>
            </a:pPr>
            <a:r>
              <a:rPr dirty="0" spc="75"/>
              <a:t>Can</a:t>
            </a:r>
            <a:r>
              <a:rPr dirty="0" spc="290"/>
              <a:t> </a:t>
            </a:r>
            <a:r>
              <a:rPr dirty="0"/>
              <a:t>the</a:t>
            </a:r>
            <a:r>
              <a:rPr dirty="0" spc="300"/>
              <a:t> </a:t>
            </a:r>
            <a:r>
              <a:rPr dirty="0"/>
              <a:t>curvature</a:t>
            </a:r>
            <a:r>
              <a:rPr dirty="0" spc="300"/>
              <a:t> </a:t>
            </a:r>
            <a:r>
              <a:rPr dirty="0" spc="55"/>
              <a:t>term</a:t>
            </a:r>
            <a:r>
              <a:rPr dirty="0" spc="295"/>
              <a:t> </a:t>
            </a:r>
            <a:r>
              <a:rPr dirty="0"/>
              <a:t>in</a:t>
            </a:r>
            <a:r>
              <a:rPr dirty="0" spc="295"/>
              <a:t> </a:t>
            </a:r>
            <a:r>
              <a:rPr dirty="0"/>
              <a:t>Equation</a:t>
            </a:r>
            <a:r>
              <a:rPr dirty="0" spc="300"/>
              <a:t> </a:t>
            </a:r>
            <a:r>
              <a:rPr dirty="0"/>
              <a:t>14.1</a:t>
            </a:r>
            <a:r>
              <a:rPr dirty="0" spc="295"/>
              <a:t> </a:t>
            </a:r>
            <a:r>
              <a:rPr dirty="0" spc="80"/>
              <a:t>(p.</a:t>
            </a:r>
            <a:r>
              <a:rPr dirty="0" spc="295"/>
              <a:t> </a:t>
            </a:r>
            <a:r>
              <a:rPr dirty="0"/>
              <a:t>672)</a:t>
            </a:r>
            <a:r>
              <a:rPr dirty="0" spc="300"/>
              <a:t> </a:t>
            </a:r>
            <a:r>
              <a:rPr dirty="0"/>
              <a:t>ever</a:t>
            </a:r>
            <a:r>
              <a:rPr dirty="0" spc="300"/>
              <a:t> </a:t>
            </a:r>
            <a:r>
              <a:rPr dirty="0"/>
              <a:t>be</a:t>
            </a:r>
            <a:r>
              <a:rPr dirty="0" spc="295"/>
              <a:t> </a:t>
            </a:r>
            <a:r>
              <a:rPr dirty="0" spc="-10"/>
              <a:t>bigger </a:t>
            </a:r>
            <a:r>
              <a:rPr dirty="0"/>
              <a:t>in</a:t>
            </a:r>
            <a:r>
              <a:rPr dirty="0" spc="175"/>
              <a:t> </a:t>
            </a:r>
            <a:r>
              <a:rPr dirty="0" spc="55"/>
              <a:t>magnitude</a:t>
            </a:r>
            <a:r>
              <a:rPr dirty="0" spc="180"/>
              <a:t> </a:t>
            </a:r>
            <a:r>
              <a:rPr dirty="0" spc="70"/>
              <a:t>than</a:t>
            </a:r>
            <a:r>
              <a:rPr dirty="0" spc="185"/>
              <a:t> </a:t>
            </a:r>
            <a:r>
              <a:rPr dirty="0"/>
              <a:t>the</a:t>
            </a:r>
            <a:r>
              <a:rPr dirty="0" spc="180"/>
              <a:t> </a:t>
            </a:r>
            <a:r>
              <a:rPr dirty="0" spc="45"/>
              <a:t>density</a:t>
            </a:r>
            <a:r>
              <a:rPr dirty="0" spc="185"/>
              <a:t> </a:t>
            </a:r>
            <a:r>
              <a:rPr dirty="0" spc="60"/>
              <a:t>term?</a:t>
            </a:r>
            <a:r>
              <a:rPr dirty="0"/>
              <a:t>	(Choose</a:t>
            </a:r>
            <a:r>
              <a:rPr dirty="0" spc="18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5058" y="2059259"/>
            <a:ext cx="8292465" cy="418846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Garamond"/>
                <a:cs typeface="Garamond"/>
              </a:rPr>
              <a:t>Yes,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closed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</a:t>
            </a:r>
            <a:endParaRPr sz="2450">
              <a:latin typeface="Garamond"/>
              <a:cs typeface="Garamond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>
                <a:latin typeface="Garamond"/>
                <a:cs typeface="Garamond"/>
              </a:rPr>
              <a:t>Yes,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open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</a:t>
            </a:r>
            <a:endParaRPr sz="2450">
              <a:latin typeface="Garamond"/>
              <a:cs typeface="Garamond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>
                <a:latin typeface="Garamond"/>
                <a:cs typeface="Garamond"/>
              </a:rPr>
              <a:t>Yes,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regardless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type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</a:t>
            </a:r>
            <a:endParaRPr sz="2450">
              <a:latin typeface="Garamond"/>
              <a:cs typeface="Garamond"/>
            </a:endParaRPr>
          </a:p>
          <a:p>
            <a:pPr marL="4064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>
                <a:latin typeface="Garamond"/>
                <a:cs typeface="Garamond"/>
              </a:rPr>
              <a:t>No,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regardless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type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</a:t>
            </a:r>
            <a:endParaRPr sz="2450">
              <a:latin typeface="Garamond"/>
              <a:cs typeface="Garamond"/>
            </a:endParaRPr>
          </a:p>
          <a:p>
            <a:pPr algn="just" marL="36195" marR="177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285" b="1">
                <a:latin typeface="Georgia"/>
                <a:cs typeface="Georgia"/>
              </a:rPr>
              <a:t>  </a:t>
            </a:r>
            <a:r>
              <a:rPr dirty="0" sz="2450" spc="90">
                <a:latin typeface="Garamond"/>
                <a:cs typeface="Garamond"/>
              </a:rPr>
              <a:t>B.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curvature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term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positive,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term </a:t>
            </a:r>
            <a:r>
              <a:rPr dirty="0" sz="2450">
                <a:latin typeface="Garamond"/>
                <a:cs typeface="Garamond"/>
              </a:rPr>
              <a:t>having</a:t>
            </a:r>
            <a:r>
              <a:rPr dirty="0" sz="2450" spc="1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larger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magnitude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term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lead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>
                <a:latin typeface="Garamond"/>
                <a:cs typeface="Garamond"/>
              </a:rPr>
              <a:t>impossible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conclusion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 spc="105" b="0" i="1">
                <a:latin typeface="Bookman Old Style"/>
                <a:cs typeface="Bookman Old Style"/>
              </a:rPr>
              <a:t>H</a:t>
            </a:r>
            <a:r>
              <a:rPr dirty="0" baseline="24390" sz="3075" spc="157">
                <a:latin typeface="Garamond"/>
                <a:cs typeface="Garamond"/>
              </a:rPr>
              <a:t>2</a:t>
            </a:r>
            <a:r>
              <a:rPr dirty="0" baseline="24390" sz="307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negative.</a:t>
            </a:r>
            <a:r>
              <a:rPr dirty="0" sz="2450" spc="210">
                <a:latin typeface="Garamond"/>
                <a:cs typeface="Garamond"/>
              </a:rPr>
              <a:t>  </a:t>
            </a:r>
            <a:r>
              <a:rPr dirty="0" sz="2450" spc="110">
                <a:latin typeface="Garamond"/>
                <a:cs typeface="Garamond"/>
              </a:rPr>
              <a:t>But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curvature </a:t>
            </a:r>
            <a:r>
              <a:rPr dirty="0" sz="2450" spc="55">
                <a:latin typeface="Garamond"/>
                <a:cs typeface="Garamond"/>
              </a:rPr>
              <a:t>term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negative,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its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magnitude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big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you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like,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30">
                <a:latin typeface="Garamond"/>
                <a:cs typeface="Garamond"/>
              </a:rPr>
              <a:t>and </a:t>
            </a:r>
            <a:r>
              <a:rPr dirty="0" sz="2450" spc="105" b="0" i="1">
                <a:latin typeface="Bookman Old Style"/>
                <a:cs typeface="Bookman Old Style"/>
              </a:rPr>
              <a:t>H</a:t>
            </a:r>
            <a:r>
              <a:rPr dirty="0" baseline="24390" sz="3075" spc="157">
                <a:latin typeface="Garamond"/>
                <a:cs typeface="Garamond"/>
              </a:rPr>
              <a:t>2</a:t>
            </a:r>
            <a:r>
              <a:rPr dirty="0" baseline="24390" sz="3075" spc="39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still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comes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positive.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581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FRIEDMANN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78295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We</a:t>
            </a:r>
            <a:r>
              <a:rPr dirty="0" spc="190"/>
              <a:t> </a:t>
            </a:r>
            <a:r>
              <a:rPr dirty="0" spc="50"/>
              <a:t>argued</a:t>
            </a:r>
            <a:r>
              <a:rPr dirty="0" spc="200"/>
              <a:t> </a:t>
            </a:r>
            <a:r>
              <a:rPr dirty="0" spc="114"/>
              <a:t>that</a:t>
            </a:r>
            <a:r>
              <a:rPr dirty="0" spc="190"/>
              <a:t> </a:t>
            </a:r>
            <a:r>
              <a:rPr dirty="0"/>
              <a:t>for</a:t>
            </a:r>
            <a:r>
              <a:rPr dirty="0" spc="190"/>
              <a:t> </a:t>
            </a:r>
            <a:r>
              <a:rPr dirty="0" spc="80"/>
              <a:t>matter</a:t>
            </a:r>
            <a:r>
              <a:rPr dirty="0" spc="195"/>
              <a:t> </a:t>
            </a:r>
            <a:r>
              <a:rPr dirty="0"/>
              <a:t>or</a:t>
            </a:r>
            <a:r>
              <a:rPr dirty="0" spc="190"/>
              <a:t> </a:t>
            </a:r>
            <a:r>
              <a:rPr dirty="0" spc="55"/>
              <a:t>radiation</a:t>
            </a:r>
            <a:r>
              <a:rPr dirty="0" spc="195"/>
              <a:t> </a:t>
            </a:r>
            <a:r>
              <a:rPr dirty="0"/>
              <a:t>domination</a:t>
            </a:r>
            <a:r>
              <a:rPr dirty="0" spc="200"/>
              <a:t> </a:t>
            </a:r>
            <a:r>
              <a:rPr dirty="0" spc="65"/>
              <a:t>an</a:t>
            </a:r>
            <a:r>
              <a:rPr dirty="0" spc="195"/>
              <a:t> </a:t>
            </a:r>
            <a:r>
              <a:rPr dirty="0"/>
              <a:t>open</a:t>
            </a:r>
            <a:r>
              <a:rPr dirty="0" spc="190"/>
              <a:t> </a:t>
            </a:r>
            <a:r>
              <a:rPr dirty="0" spc="-20"/>
              <a:t>uni- </a:t>
            </a:r>
            <a:r>
              <a:rPr dirty="0"/>
              <a:t>verse</a:t>
            </a:r>
            <a:r>
              <a:rPr dirty="0" spc="385"/>
              <a:t> </a:t>
            </a:r>
            <a:r>
              <a:rPr dirty="0"/>
              <a:t>will</a:t>
            </a:r>
            <a:r>
              <a:rPr dirty="0" spc="380"/>
              <a:t> </a:t>
            </a:r>
            <a:r>
              <a:rPr dirty="0"/>
              <a:t>expand</a:t>
            </a:r>
            <a:r>
              <a:rPr dirty="0" spc="385"/>
              <a:t> </a:t>
            </a:r>
            <a:r>
              <a:rPr dirty="0"/>
              <a:t>forever</a:t>
            </a:r>
            <a:r>
              <a:rPr dirty="0" spc="380"/>
              <a:t> </a:t>
            </a:r>
            <a:r>
              <a:rPr dirty="0" spc="55"/>
              <a:t>and</a:t>
            </a:r>
            <a:r>
              <a:rPr dirty="0" spc="390"/>
              <a:t> </a:t>
            </a:r>
            <a:r>
              <a:rPr dirty="0" spc="130"/>
              <a:t>a</a:t>
            </a:r>
            <a:r>
              <a:rPr dirty="0" spc="380"/>
              <a:t> </a:t>
            </a:r>
            <a:r>
              <a:rPr dirty="0"/>
              <a:t>closed</a:t>
            </a:r>
            <a:r>
              <a:rPr dirty="0" spc="385"/>
              <a:t> </a:t>
            </a:r>
            <a:r>
              <a:rPr dirty="0"/>
              <a:t>one</a:t>
            </a:r>
            <a:r>
              <a:rPr dirty="0" spc="380"/>
              <a:t> </a:t>
            </a:r>
            <a:r>
              <a:rPr dirty="0"/>
              <a:t>will</a:t>
            </a:r>
            <a:r>
              <a:rPr dirty="0" spc="385"/>
              <a:t> </a:t>
            </a:r>
            <a:r>
              <a:rPr dirty="0"/>
              <a:t>eventually</a:t>
            </a:r>
            <a:r>
              <a:rPr dirty="0" spc="380"/>
              <a:t> </a:t>
            </a:r>
            <a:r>
              <a:rPr dirty="0" spc="-10"/>
              <a:t>recol-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928033" y="1967952"/>
            <a:ext cx="1045844" cy="4032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2450" spc="-10">
                <a:latin typeface="Garamond"/>
                <a:cs typeface="Garamond"/>
              </a:rPr>
              <a:t>(Choose</a:t>
            </a:r>
            <a:endParaRPr sz="2450">
              <a:latin typeface="Garamond"/>
              <a:cs typeface="Garamond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18819" y="1967952"/>
            <a:ext cx="7000875" cy="237744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949960" algn="l"/>
                <a:tab pos="1796414" algn="l"/>
                <a:tab pos="2372995" algn="l"/>
                <a:tab pos="3427095" algn="l"/>
                <a:tab pos="3813175" algn="l"/>
                <a:tab pos="4088129" algn="l"/>
                <a:tab pos="4631055" algn="l"/>
                <a:tab pos="5786755" algn="l"/>
                <a:tab pos="6219190" algn="l"/>
                <a:tab pos="6595745" algn="l"/>
              </a:tabLst>
            </a:pPr>
            <a:r>
              <a:rPr dirty="0" sz="2450" spc="-10">
                <a:latin typeface="Garamond"/>
                <a:cs typeface="Garamond"/>
              </a:rPr>
              <a:t>lapse.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95">
                <a:latin typeface="Garamond"/>
                <a:cs typeface="Garamond"/>
              </a:rPr>
              <a:t>What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will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happen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0">
                <a:latin typeface="Garamond"/>
                <a:cs typeface="Garamond"/>
              </a:rPr>
              <a:t>a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flat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universe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(</a:t>
            </a:r>
            <a:r>
              <a:rPr dirty="0" sz="2450" spc="-25" b="0" i="1">
                <a:latin typeface="Bookman Old Style"/>
                <a:cs typeface="Bookman Old Style"/>
              </a:rPr>
              <a:t>k</a:t>
            </a:r>
            <a:r>
              <a:rPr dirty="0" sz="2450" b="0" i="1">
                <a:latin typeface="Bookman Old Style"/>
                <a:cs typeface="Bookman Old Style"/>
              </a:rPr>
              <a:t>	</a:t>
            </a:r>
            <a:r>
              <a:rPr dirty="0" sz="2450" spc="80">
                <a:latin typeface="Garamond"/>
                <a:cs typeface="Garamond"/>
              </a:rPr>
              <a:t>=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85">
                <a:latin typeface="Garamond"/>
                <a:cs typeface="Garamond"/>
              </a:rPr>
              <a:t>0)? </a:t>
            </a:r>
            <a:r>
              <a:rPr dirty="0" sz="2450" spc="-10">
                <a:latin typeface="Garamond"/>
                <a:cs typeface="Garamond"/>
              </a:rPr>
              <a:t>one.)</a:t>
            </a:r>
            <a:endParaRPr sz="2450">
              <a:latin typeface="Garamond"/>
              <a:cs typeface="Garamond"/>
            </a:endParaRPr>
          </a:p>
          <a:p>
            <a:pPr marL="382905" indent="-370205">
              <a:lnSpc>
                <a:spcPct val="100000"/>
              </a:lnSpc>
              <a:spcBef>
                <a:spcPts val="1645"/>
              </a:spcBef>
              <a:buAutoNum type="alphaUcPeriod"/>
              <a:tabLst>
                <a:tab pos="38290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expand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forever.</a:t>
            </a:r>
            <a:endParaRPr sz="2450">
              <a:latin typeface="Garamond"/>
              <a:cs typeface="Garamond"/>
            </a:endParaRPr>
          </a:p>
          <a:p>
            <a:pPr marL="383540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354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eventually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recollapse.</a:t>
            </a:r>
            <a:endParaRPr sz="2450">
              <a:latin typeface="Garamond"/>
              <a:cs typeface="Garamond"/>
            </a:endParaRPr>
          </a:p>
          <a:p>
            <a:pPr marL="38290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either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one,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depending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factors.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558155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14.4.</a:t>
            </a:r>
            <a:r>
              <a:rPr dirty="0" sz="1200" spc="235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FRIEDMANN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EQUATIONS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54241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We</a:t>
            </a:r>
            <a:r>
              <a:rPr dirty="0" spc="190"/>
              <a:t> </a:t>
            </a:r>
            <a:r>
              <a:rPr dirty="0" spc="50"/>
              <a:t>argued</a:t>
            </a:r>
            <a:r>
              <a:rPr dirty="0" spc="200"/>
              <a:t> </a:t>
            </a:r>
            <a:r>
              <a:rPr dirty="0" spc="114"/>
              <a:t>that</a:t>
            </a:r>
            <a:r>
              <a:rPr dirty="0" spc="190"/>
              <a:t> </a:t>
            </a:r>
            <a:r>
              <a:rPr dirty="0"/>
              <a:t>for</a:t>
            </a:r>
            <a:r>
              <a:rPr dirty="0" spc="190"/>
              <a:t> </a:t>
            </a:r>
            <a:r>
              <a:rPr dirty="0" spc="80"/>
              <a:t>matter</a:t>
            </a:r>
            <a:r>
              <a:rPr dirty="0" spc="195"/>
              <a:t> </a:t>
            </a:r>
            <a:r>
              <a:rPr dirty="0"/>
              <a:t>or</a:t>
            </a:r>
            <a:r>
              <a:rPr dirty="0" spc="190"/>
              <a:t> </a:t>
            </a:r>
            <a:r>
              <a:rPr dirty="0" spc="55"/>
              <a:t>radiation</a:t>
            </a:r>
            <a:r>
              <a:rPr dirty="0" spc="195"/>
              <a:t> </a:t>
            </a:r>
            <a:r>
              <a:rPr dirty="0"/>
              <a:t>domination</a:t>
            </a:r>
            <a:r>
              <a:rPr dirty="0" spc="200"/>
              <a:t> </a:t>
            </a:r>
            <a:r>
              <a:rPr dirty="0" spc="65"/>
              <a:t>an</a:t>
            </a:r>
            <a:r>
              <a:rPr dirty="0" spc="195"/>
              <a:t> </a:t>
            </a:r>
            <a:r>
              <a:rPr dirty="0"/>
              <a:t>open</a:t>
            </a:r>
            <a:r>
              <a:rPr dirty="0" spc="190"/>
              <a:t> </a:t>
            </a:r>
            <a:r>
              <a:rPr dirty="0" spc="-20"/>
              <a:t>uni- </a:t>
            </a:r>
            <a:r>
              <a:rPr dirty="0"/>
              <a:t>verse</a:t>
            </a:r>
            <a:r>
              <a:rPr dirty="0" spc="385"/>
              <a:t> </a:t>
            </a:r>
            <a:r>
              <a:rPr dirty="0"/>
              <a:t>will</a:t>
            </a:r>
            <a:r>
              <a:rPr dirty="0" spc="380"/>
              <a:t> </a:t>
            </a:r>
            <a:r>
              <a:rPr dirty="0"/>
              <a:t>expand</a:t>
            </a:r>
            <a:r>
              <a:rPr dirty="0" spc="385"/>
              <a:t> </a:t>
            </a:r>
            <a:r>
              <a:rPr dirty="0"/>
              <a:t>forever</a:t>
            </a:r>
            <a:r>
              <a:rPr dirty="0" spc="380"/>
              <a:t> </a:t>
            </a:r>
            <a:r>
              <a:rPr dirty="0" spc="55"/>
              <a:t>and</a:t>
            </a:r>
            <a:r>
              <a:rPr dirty="0" spc="390"/>
              <a:t> </a:t>
            </a:r>
            <a:r>
              <a:rPr dirty="0" spc="130"/>
              <a:t>a</a:t>
            </a:r>
            <a:r>
              <a:rPr dirty="0" spc="380"/>
              <a:t> </a:t>
            </a:r>
            <a:r>
              <a:rPr dirty="0"/>
              <a:t>closed</a:t>
            </a:r>
            <a:r>
              <a:rPr dirty="0" spc="385"/>
              <a:t> </a:t>
            </a:r>
            <a:r>
              <a:rPr dirty="0"/>
              <a:t>one</a:t>
            </a:r>
            <a:r>
              <a:rPr dirty="0" spc="380"/>
              <a:t> </a:t>
            </a:r>
            <a:r>
              <a:rPr dirty="0"/>
              <a:t>will</a:t>
            </a:r>
            <a:r>
              <a:rPr dirty="0" spc="385"/>
              <a:t> </a:t>
            </a:r>
            <a:r>
              <a:rPr dirty="0"/>
              <a:t>eventually</a:t>
            </a:r>
            <a:r>
              <a:rPr dirty="0" spc="380"/>
              <a:t> </a:t>
            </a:r>
            <a:r>
              <a:rPr dirty="0" spc="-10"/>
              <a:t>recol- </a:t>
            </a:r>
            <a:r>
              <a:rPr dirty="0"/>
              <a:t>lapse.</a:t>
            </a:r>
            <a:r>
              <a:rPr dirty="0" spc="370"/>
              <a:t>  </a:t>
            </a:r>
            <a:r>
              <a:rPr dirty="0" spc="114"/>
              <a:t>What</a:t>
            </a:r>
            <a:r>
              <a:rPr dirty="0" spc="480"/>
              <a:t> </a:t>
            </a:r>
            <a:r>
              <a:rPr dirty="0"/>
              <a:t>will</a:t>
            </a:r>
            <a:r>
              <a:rPr dirty="0" spc="480"/>
              <a:t> </a:t>
            </a:r>
            <a:r>
              <a:rPr dirty="0"/>
              <a:t>happen</a:t>
            </a:r>
            <a:r>
              <a:rPr dirty="0" spc="475"/>
              <a:t> </a:t>
            </a:r>
            <a:r>
              <a:rPr dirty="0"/>
              <a:t>to</a:t>
            </a:r>
            <a:r>
              <a:rPr dirty="0" spc="480"/>
              <a:t> </a:t>
            </a:r>
            <a:r>
              <a:rPr dirty="0" spc="130"/>
              <a:t>a</a:t>
            </a:r>
            <a:r>
              <a:rPr dirty="0" spc="480"/>
              <a:t> </a:t>
            </a:r>
            <a:r>
              <a:rPr dirty="0"/>
              <a:t>flat</a:t>
            </a:r>
            <a:r>
              <a:rPr dirty="0" spc="480"/>
              <a:t> </a:t>
            </a:r>
            <a:r>
              <a:rPr dirty="0"/>
              <a:t>universe</a:t>
            </a:r>
            <a:r>
              <a:rPr dirty="0" spc="475"/>
              <a:t> </a:t>
            </a:r>
            <a:r>
              <a:rPr dirty="0"/>
              <a:t>(</a:t>
            </a:r>
            <a:r>
              <a:rPr dirty="0" b="0" i="1">
                <a:latin typeface="Bookman Old Style"/>
                <a:cs typeface="Bookman Old Style"/>
              </a:rPr>
              <a:t>k</a:t>
            </a:r>
            <a:r>
              <a:rPr dirty="0" spc="-65" b="0" i="1">
                <a:latin typeface="Bookman Old Style"/>
                <a:cs typeface="Bookman Old Style"/>
              </a:rPr>
              <a:t>  </a:t>
            </a:r>
            <a:r>
              <a:rPr dirty="0" spc="130"/>
              <a:t>=</a:t>
            </a:r>
            <a:r>
              <a:rPr dirty="0" spc="20"/>
              <a:t>  </a:t>
            </a:r>
            <a:r>
              <a:rPr dirty="0" spc="110"/>
              <a:t>0)?</a:t>
            </a:r>
            <a:r>
              <a:rPr dirty="0" spc="370"/>
              <a:t>  </a:t>
            </a:r>
            <a:r>
              <a:rPr dirty="0" spc="-10"/>
              <a:t>(Choose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695058" y="2801205"/>
            <a:ext cx="8292465" cy="368236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407034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407034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expand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forever.</a:t>
            </a:r>
            <a:endParaRPr sz="2450">
              <a:latin typeface="Garamond"/>
              <a:cs typeface="Garamond"/>
            </a:endParaRPr>
          </a:p>
          <a:p>
            <a:pPr marL="407034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7034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eventually</a:t>
            </a:r>
            <a:r>
              <a:rPr dirty="0" sz="2450" spc="3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recollapse.</a:t>
            </a:r>
            <a:endParaRPr sz="2450">
              <a:latin typeface="Garamond"/>
              <a:cs typeface="Garamond"/>
            </a:endParaRPr>
          </a:p>
          <a:p>
            <a:pPr marL="4064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406400" algn="l"/>
              </a:tabLst>
            </a:pPr>
            <a:r>
              <a:rPr dirty="0" sz="2450" spc="55">
                <a:latin typeface="Garamond"/>
                <a:cs typeface="Garamond"/>
              </a:rPr>
              <a:t>It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either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one,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depending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other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factors.</a:t>
            </a:r>
            <a:endParaRPr sz="2450">
              <a:latin typeface="Garamond"/>
              <a:cs typeface="Garamond"/>
            </a:endParaRPr>
          </a:p>
          <a:p>
            <a:pPr algn="just" marL="36195" marR="177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250" b="1">
                <a:latin typeface="Georgia"/>
                <a:cs typeface="Georgia"/>
              </a:rPr>
              <a:t>  </a:t>
            </a: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k</a:t>
            </a:r>
            <a:r>
              <a:rPr dirty="0" sz="2450" spc="390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4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0,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equation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puts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 spc="105" b="0" i="1">
                <a:latin typeface="Bookman Old Style"/>
                <a:cs typeface="Bookman Old Style"/>
              </a:rPr>
              <a:t>H</a:t>
            </a:r>
            <a:r>
              <a:rPr dirty="0" baseline="24390" sz="3075" spc="157">
                <a:latin typeface="Garamond"/>
                <a:cs typeface="Garamond"/>
              </a:rPr>
              <a:t>2</a:t>
            </a:r>
            <a:r>
              <a:rPr dirty="0" baseline="24390" sz="3075" spc="7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proportional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to </a:t>
            </a:r>
            <a:r>
              <a:rPr dirty="0" sz="2450" b="0" i="1">
                <a:latin typeface="Bookman Old Style"/>
                <a:cs typeface="Bookman Old Style"/>
              </a:rPr>
              <a:t>ρ</a:t>
            </a:r>
            <a:r>
              <a:rPr dirty="0" sz="2450">
                <a:latin typeface="Garamond"/>
                <a:cs typeface="Garamond"/>
              </a:rPr>
              <a:t>.</a:t>
            </a:r>
            <a:r>
              <a:rPr dirty="0" sz="2450" spc="30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Since</a:t>
            </a:r>
            <a:r>
              <a:rPr dirty="0" sz="2450" spc="415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ρ</a:t>
            </a:r>
            <a:r>
              <a:rPr dirty="0" sz="2450" spc="29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never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zero,</a:t>
            </a:r>
            <a:r>
              <a:rPr dirty="0" sz="2450" spc="480">
                <a:latin typeface="Garamond"/>
                <a:cs typeface="Garamond"/>
              </a:rPr>
              <a:t> </a:t>
            </a:r>
            <a:r>
              <a:rPr dirty="0" sz="2450" spc="-1280" b="0" i="1">
                <a:latin typeface="Bookman Old Style"/>
                <a:cs typeface="Bookman Old Style"/>
              </a:rPr>
              <a:t>a</a:t>
            </a:r>
            <a:r>
              <a:rPr dirty="0" sz="2450" spc="-135">
                <a:latin typeface="Garamond"/>
                <a:cs typeface="Garamond"/>
              </a:rPr>
              <a:t>˙</a:t>
            </a:r>
            <a:r>
              <a:rPr dirty="0" sz="2450" spc="6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4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never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zero.</a:t>
            </a:r>
            <a:r>
              <a:rPr dirty="0" sz="2450" spc="30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if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is </a:t>
            </a:r>
            <a:r>
              <a:rPr dirty="0" sz="2450">
                <a:latin typeface="Garamond"/>
                <a:cs typeface="Garamond"/>
              </a:rPr>
              <a:t>expanding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 spc="-35">
                <a:latin typeface="Garamond"/>
                <a:cs typeface="Garamond"/>
              </a:rPr>
              <a:t>(</a:t>
            </a:r>
            <a:r>
              <a:rPr dirty="0" sz="2450" spc="-1180" b="0" i="1">
                <a:latin typeface="Bookman Old Style"/>
                <a:cs typeface="Bookman Old Style"/>
              </a:rPr>
              <a:t>a</a:t>
            </a:r>
            <a:r>
              <a:rPr dirty="0" sz="2450" spc="-35">
                <a:latin typeface="Garamond"/>
                <a:cs typeface="Garamond"/>
              </a:rPr>
              <a:t>˙</a:t>
            </a:r>
            <a:r>
              <a:rPr dirty="0" sz="2450" spc="535">
                <a:latin typeface="Garamond"/>
                <a:cs typeface="Garamond"/>
              </a:rPr>
              <a:t> </a:t>
            </a:r>
            <a:r>
              <a:rPr dirty="0" sz="2450" spc="395" b="0" i="1">
                <a:latin typeface="Bookman Old Style"/>
                <a:cs typeface="Bookman Old Style"/>
              </a:rPr>
              <a:t>&gt;</a:t>
            </a:r>
            <a:r>
              <a:rPr dirty="0" sz="2450" spc="55" b="0" i="1">
                <a:latin typeface="Bookman Old Style"/>
                <a:cs typeface="Bookman Old Style"/>
              </a:rPr>
              <a:t> </a:t>
            </a:r>
            <a:r>
              <a:rPr dirty="0" sz="2450" spc="70">
                <a:latin typeface="Garamond"/>
                <a:cs typeface="Garamond"/>
              </a:rPr>
              <a:t>0),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keep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expanding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forever.</a:t>
            </a:r>
            <a:r>
              <a:rPr dirty="0" sz="2450" spc="565">
                <a:latin typeface="Garamond"/>
                <a:cs typeface="Garamond"/>
              </a:rPr>
              <a:t> </a:t>
            </a:r>
            <a:r>
              <a:rPr dirty="0" sz="2450" spc="110">
                <a:latin typeface="Garamond"/>
                <a:cs typeface="Garamond"/>
              </a:rPr>
              <a:t>But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ρ</a:t>
            </a:r>
            <a:r>
              <a:rPr dirty="0" sz="2450" spc="-5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decreases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(which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is,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remember,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definition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of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expansion),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-1450" b="0" i="1">
                <a:latin typeface="Bookman Old Style"/>
                <a:cs typeface="Bookman Old Style"/>
              </a:rPr>
              <a:t>a</a:t>
            </a:r>
            <a:r>
              <a:rPr dirty="0" sz="2450" spc="-305">
                <a:latin typeface="Garamond"/>
                <a:cs typeface="Garamond"/>
              </a:rPr>
              <a:t>˙</a:t>
            </a:r>
            <a:r>
              <a:rPr dirty="0" sz="2450" spc="55">
                <a:latin typeface="Garamond"/>
                <a:cs typeface="Garamond"/>
              </a:rPr>
              <a:t>  </a:t>
            </a:r>
            <a:r>
              <a:rPr dirty="0" sz="2450" spc="-20">
                <a:latin typeface="Garamond"/>
                <a:cs typeface="Garamond"/>
              </a:rPr>
              <a:t>will </a:t>
            </a:r>
            <a:r>
              <a:rPr dirty="0" sz="2450" spc="-10">
                <a:latin typeface="Garamond"/>
                <a:cs typeface="Garamond"/>
              </a:rPr>
              <a:t>decrease.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793168" y="878291"/>
            <a:ext cx="318198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14.5.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718819" y="1238181"/>
            <a:ext cx="4027804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14.5</a:t>
            </a:r>
            <a:r>
              <a:rPr dirty="0" sz="1700" b="1">
                <a:latin typeface="Georgia"/>
                <a:cs typeface="Georgia"/>
              </a:rPr>
              <a:t>	Dark</a:t>
            </a:r>
            <a:r>
              <a:rPr dirty="0" sz="1700" spc="6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Matter</a:t>
            </a:r>
            <a:r>
              <a:rPr dirty="0" sz="1700" spc="5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6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Dark</a:t>
            </a:r>
            <a:r>
              <a:rPr dirty="0" sz="1700" spc="6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Energy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63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84339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We</a:t>
            </a:r>
            <a:r>
              <a:rPr dirty="0" spc="195"/>
              <a:t> </a:t>
            </a:r>
            <a:r>
              <a:rPr dirty="0"/>
              <a:t>know</a:t>
            </a:r>
            <a:r>
              <a:rPr dirty="0" spc="200"/>
              <a:t> </a:t>
            </a:r>
            <a:r>
              <a:rPr dirty="0" spc="60"/>
              <a:t>dark</a:t>
            </a:r>
            <a:r>
              <a:rPr dirty="0" spc="204"/>
              <a:t> </a:t>
            </a:r>
            <a:r>
              <a:rPr dirty="0"/>
              <a:t>energy</a:t>
            </a:r>
            <a:r>
              <a:rPr dirty="0" spc="204"/>
              <a:t> </a:t>
            </a:r>
            <a:r>
              <a:rPr dirty="0"/>
              <a:t>exists</a:t>
            </a:r>
            <a:r>
              <a:rPr dirty="0" spc="204"/>
              <a:t> </a:t>
            </a:r>
            <a:r>
              <a:rPr dirty="0"/>
              <a:t>because</a:t>
            </a:r>
            <a:r>
              <a:rPr dirty="0" spc="200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/>
              <a:t>(Choose</a:t>
            </a:r>
            <a:r>
              <a:rPr dirty="0" spc="21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393700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5605" algn="l"/>
              </a:tabLst>
            </a:pPr>
            <a:r>
              <a:rPr dirty="0"/>
              <a:t>The</a:t>
            </a:r>
            <a:r>
              <a:rPr dirty="0" spc="190"/>
              <a:t> </a:t>
            </a:r>
            <a:r>
              <a:rPr dirty="0"/>
              <a:t>observed</a:t>
            </a:r>
            <a:r>
              <a:rPr dirty="0" spc="210"/>
              <a:t> </a:t>
            </a:r>
            <a:r>
              <a:rPr dirty="0"/>
              <a:t>rotation</a:t>
            </a:r>
            <a:r>
              <a:rPr dirty="0" spc="210"/>
              <a:t> </a:t>
            </a:r>
            <a:r>
              <a:rPr dirty="0"/>
              <a:t>curves</a:t>
            </a:r>
            <a:r>
              <a:rPr dirty="0" spc="200"/>
              <a:t> </a:t>
            </a:r>
            <a:r>
              <a:rPr dirty="0"/>
              <a:t>of</a:t>
            </a:r>
            <a:r>
              <a:rPr dirty="0" spc="204"/>
              <a:t> </a:t>
            </a:r>
            <a:r>
              <a:rPr dirty="0" spc="50"/>
              <a:t>galaxies</a:t>
            </a:r>
            <a:r>
              <a:rPr dirty="0" spc="200"/>
              <a:t> </a:t>
            </a:r>
            <a:r>
              <a:rPr dirty="0"/>
              <a:t>don’t</a:t>
            </a:r>
            <a:r>
              <a:rPr dirty="0" spc="204"/>
              <a:t> </a:t>
            </a:r>
            <a:r>
              <a:rPr dirty="0"/>
              <a:t>match</a:t>
            </a:r>
            <a:r>
              <a:rPr dirty="0" spc="204"/>
              <a:t> </a:t>
            </a:r>
            <a:r>
              <a:rPr dirty="0" spc="80"/>
              <a:t>what</a:t>
            </a:r>
            <a:r>
              <a:rPr dirty="0" spc="204"/>
              <a:t> </a:t>
            </a:r>
            <a:r>
              <a:rPr dirty="0" spc="-25"/>
              <a:t>we </a:t>
            </a:r>
            <a:r>
              <a:rPr dirty="0" spc="-25"/>
              <a:t>	</a:t>
            </a:r>
            <a:r>
              <a:rPr dirty="0"/>
              <a:t>would</a:t>
            </a:r>
            <a:r>
              <a:rPr dirty="0" spc="190"/>
              <a:t> </a:t>
            </a:r>
            <a:r>
              <a:rPr dirty="0"/>
              <a:t>expect</a:t>
            </a:r>
            <a:r>
              <a:rPr dirty="0" spc="200"/>
              <a:t> </a:t>
            </a:r>
            <a:r>
              <a:rPr dirty="0"/>
              <a:t>from</a:t>
            </a:r>
            <a:r>
              <a:rPr dirty="0" spc="200"/>
              <a:t> </a:t>
            </a:r>
            <a:r>
              <a:rPr dirty="0"/>
              <a:t>visible</a:t>
            </a:r>
            <a:r>
              <a:rPr dirty="0" spc="200"/>
              <a:t> </a:t>
            </a:r>
            <a:r>
              <a:rPr dirty="0" spc="75"/>
              <a:t>matter.</a:t>
            </a:r>
          </a:p>
          <a:p>
            <a:pPr marL="393700" marR="57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5605" algn="l"/>
              </a:tabLst>
            </a:pPr>
            <a:r>
              <a:rPr dirty="0"/>
              <a:t>The</a:t>
            </a:r>
            <a:r>
              <a:rPr dirty="0" spc="155"/>
              <a:t> </a:t>
            </a:r>
            <a:r>
              <a:rPr dirty="0"/>
              <a:t>universe</a:t>
            </a:r>
            <a:r>
              <a:rPr dirty="0" spc="165"/>
              <a:t> </a:t>
            </a:r>
            <a:r>
              <a:rPr dirty="0"/>
              <a:t>is</a:t>
            </a:r>
            <a:r>
              <a:rPr dirty="0" spc="165"/>
              <a:t> </a:t>
            </a:r>
            <a:r>
              <a:rPr dirty="0" spc="45"/>
              <a:t>currently</a:t>
            </a:r>
            <a:r>
              <a:rPr dirty="0" spc="165"/>
              <a:t> </a:t>
            </a:r>
            <a:r>
              <a:rPr dirty="0"/>
              <a:t>expanding</a:t>
            </a:r>
            <a:r>
              <a:rPr dirty="0" spc="165"/>
              <a:t> </a:t>
            </a:r>
            <a:r>
              <a:rPr dirty="0"/>
              <a:t>faster</a:t>
            </a:r>
            <a:r>
              <a:rPr dirty="0" spc="165"/>
              <a:t> </a:t>
            </a:r>
            <a:r>
              <a:rPr dirty="0" spc="70"/>
              <a:t>than</a:t>
            </a:r>
            <a:r>
              <a:rPr dirty="0" spc="170"/>
              <a:t> </a:t>
            </a:r>
            <a:r>
              <a:rPr dirty="0"/>
              <a:t>we</a:t>
            </a:r>
            <a:r>
              <a:rPr dirty="0" spc="165"/>
              <a:t> </a:t>
            </a:r>
            <a:r>
              <a:rPr dirty="0"/>
              <a:t>would</a:t>
            </a:r>
            <a:r>
              <a:rPr dirty="0" spc="165"/>
              <a:t> </a:t>
            </a:r>
            <a:r>
              <a:rPr dirty="0" spc="-20"/>
              <a:t>have </a:t>
            </a:r>
            <a:r>
              <a:rPr dirty="0" spc="-20"/>
              <a:t>	</a:t>
            </a:r>
            <a:r>
              <a:rPr dirty="0"/>
              <a:t>otherwise</a:t>
            </a:r>
            <a:r>
              <a:rPr dirty="0" spc="225"/>
              <a:t> </a:t>
            </a:r>
            <a:r>
              <a:rPr dirty="0" spc="-10"/>
              <a:t>predicted.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The</a:t>
            </a:r>
            <a:r>
              <a:rPr dirty="0" spc="170"/>
              <a:t> </a:t>
            </a:r>
            <a:r>
              <a:rPr dirty="0"/>
              <a:t>expansion</a:t>
            </a:r>
            <a:r>
              <a:rPr dirty="0" spc="185"/>
              <a:t> </a:t>
            </a:r>
            <a:r>
              <a:rPr dirty="0"/>
              <a:t>of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/>
              <a:t>universe</a:t>
            </a:r>
            <a:r>
              <a:rPr dirty="0" spc="185"/>
              <a:t> </a:t>
            </a:r>
            <a:r>
              <a:rPr dirty="0"/>
              <a:t>is</a:t>
            </a:r>
            <a:r>
              <a:rPr dirty="0" spc="180"/>
              <a:t> </a:t>
            </a:r>
            <a:r>
              <a:rPr dirty="0" spc="-10"/>
              <a:t>accelerating.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/>
              <a:t>We</a:t>
            </a:r>
            <a:r>
              <a:rPr dirty="0" spc="60"/>
              <a:t> </a:t>
            </a:r>
            <a:r>
              <a:rPr dirty="0"/>
              <a:t>observe</a:t>
            </a:r>
            <a:r>
              <a:rPr dirty="0" spc="8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/>
              <a:t>effects</a:t>
            </a:r>
            <a:r>
              <a:rPr dirty="0" spc="80"/>
              <a:t> </a:t>
            </a:r>
            <a:r>
              <a:rPr dirty="0"/>
              <a:t>of</a:t>
            </a:r>
            <a:r>
              <a:rPr dirty="0" spc="75"/>
              <a:t> </a:t>
            </a:r>
            <a:r>
              <a:rPr dirty="0" spc="60"/>
              <a:t>dark</a:t>
            </a:r>
            <a:r>
              <a:rPr dirty="0" spc="80"/>
              <a:t> </a:t>
            </a:r>
            <a:r>
              <a:rPr dirty="0"/>
              <a:t>energy</a:t>
            </a:r>
            <a:r>
              <a:rPr dirty="0" spc="75"/>
              <a:t> via </a:t>
            </a:r>
            <a:r>
              <a:rPr dirty="0" spc="65"/>
              <a:t>gravitational</a:t>
            </a:r>
            <a:r>
              <a:rPr dirty="0" spc="80"/>
              <a:t> </a:t>
            </a:r>
            <a:r>
              <a:rPr dirty="0" spc="-10"/>
              <a:t>lensing.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63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684339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We</a:t>
            </a:r>
            <a:r>
              <a:rPr dirty="0" spc="195"/>
              <a:t> </a:t>
            </a:r>
            <a:r>
              <a:rPr dirty="0"/>
              <a:t>know</a:t>
            </a:r>
            <a:r>
              <a:rPr dirty="0" spc="200"/>
              <a:t> </a:t>
            </a:r>
            <a:r>
              <a:rPr dirty="0" spc="60"/>
              <a:t>dark</a:t>
            </a:r>
            <a:r>
              <a:rPr dirty="0" spc="204"/>
              <a:t> </a:t>
            </a:r>
            <a:r>
              <a:rPr dirty="0"/>
              <a:t>energy</a:t>
            </a:r>
            <a:r>
              <a:rPr dirty="0" spc="204"/>
              <a:t> </a:t>
            </a:r>
            <a:r>
              <a:rPr dirty="0"/>
              <a:t>exists</a:t>
            </a:r>
            <a:r>
              <a:rPr dirty="0" spc="204"/>
              <a:t> </a:t>
            </a:r>
            <a:r>
              <a:rPr dirty="0"/>
              <a:t>because</a:t>
            </a:r>
            <a:r>
              <a:rPr dirty="0" spc="200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/>
              <a:t>(Choose</a:t>
            </a:r>
            <a:r>
              <a:rPr dirty="0" spc="21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393700" marR="635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190"/>
              <a:t> </a:t>
            </a:r>
            <a:r>
              <a:rPr dirty="0"/>
              <a:t>observed</a:t>
            </a:r>
            <a:r>
              <a:rPr dirty="0" spc="210"/>
              <a:t> </a:t>
            </a:r>
            <a:r>
              <a:rPr dirty="0"/>
              <a:t>rotation</a:t>
            </a:r>
            <a:r>
              <a:rPr dirty="0" spc="210"/>
              <a:t> </a:t>
            </a:r>
            <a:r>
              <a:rPr dirty="0"/>
              <a:t>curves</a:t>
            </a:r>
            <a:r>
              <a:rPr dirty="0" spc="200"/>
              <a:t> </a:t>
            </a:r>
            <a:r>
              <a:rPr dirty="0"/>
              <a:t>of</a:t>
            </a:r>
            <a:r>
              <a:rPr dirty="0" spc="204"/>
              <a:t> </a:t>
            </a:r>
            <a:r>
              <a:rPr dirty="0" spc="50"/>
              <a:t>galaxies</a:t>
            </a:r>
            <a:r>
              <a:rPr dirty="0" spc="200"/>
              <a:t> </a:t>
            </a:r>
            <a:r>
              <a:rPr dirty="0"/>
              <a:t>don’t</a:t>
            </a:r>
            <a:r>
              <a:rPr dirty="0" spc="204"/>
              <a:t> </a:t>
            </a:r>
            <a:r>
              <a:rPr dirty="0"/>
              <a:t>match</a:t>
            </a:r>
            <a:r>
              <a:rPr dirty="0" spc="204"/>
              <a:t> </a:t>
            </a:r>
            <a:r>
              <a:rPr dirty="0" spc="80"/>
              <a:t>what</a:t>
            </a:r>
            <a:r>
              <a:rPr dirty="0" spc="204"/>
              <a:t> </a:t>
            </a:r>
            <a:r>
              <a:rPr dirty="0" spc="-25"/>
              <a:t>we </a:t>
            </a:r>
            <a:r>
              <a:rPr dirty="0" spc="-25"/>
              <a:t>	</a:t>
            </a:r>
            <a:r>
              <a:rPr dirty="0"/>
              <a:t>would</a:t>
            </a:r>
            <a:r>
              <a:rPr dirty="0" spc="190"/>
              <a:t> </a:t>
            </a:r>
            <a:r>
              <a:rPr dirty="0"/>
              <a:t>expect</a:t>
            </a:r>
            <a:r>
              <a:rPr dirty="0" spc="200"/>
              <a:t> </a:t>
            </a:r>
            <a:r>
              <a:rPr dirty="0"/>
              <a:t>from</a:t>
            </a:r>
            <a:r>
              <a:rPr dirty="0" spc="200"/>
              <a:t> </a:t>
            </a:r>
            <a:r>
              <a:rPr dirty="0"/>
              <a:t>visible</a:t>
            </a:r>
            <a:r>
              <a:rPr dirty="0" spc="200"/>
              <a:t> </a:t>
            </a:r>
            <a:r>
              <a:rPr dirty="0" spc="75"/>
              <a:t>matter.</a:t>
            </a:r>
          </a:p>
          <a:p>
            <a:pPr marL="393700" marR="57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/>
              <a:t>The</a:t>
            </a:r>
            <a:r>
              <a:rPr dirty="0" spc="155"/>
              <a:t> </a:t>
            </a:r>
            <a:r>
              <a:rPr dirty="0"/>
              <a:t>universe</a:t>
            </a:r>
            <a:r>
              <a:rPr dirty="0" spc="165"/>
              <a:t> </a:t>
            </a:r>
            <a:r>
              <a:rPr dirty="0"/>
              <a:t>is</a:t>
            </a:r>
            <a:r>
              <a:rPr dirty="0" spc="165"/>
              <a:t> </a:t>
            </a:r>
            <a:r>
              <a:rPr dirty="0" spc="45"/>
              <a:t>currently</a:t>
            </a:r>
            <a:r>
              <a:rPr dirty="0" spc="165"/>
              <a:t> </a:t>
            </a:r>
            <a:r>
              <a:rPr dirty="0"/>
              <a:t>expanding</a:t>
            </a:r>
            <a:r>
              <a:rPr dirty="0" spc="165"/>
              <a:t> </a:t>
            </a:r>
            <a:r>
              <a:rPr dirty="0"/>
              <a:t>faster</a:t>
            </a:r>
            <a:r>
              <a:rPr dirty="0" spc="165"/>
              <a:t> </a:t>
            </a:r>
            <a:r>
              <a:rPr dirty="0" spc="70"/>
              <a:t>than</a:t>
            </a:r>
            <a:r>
              <a:rPr dirty="0" spc="170"/>
              <a:t> </a:t>
            </a:r>
            <a:r>
              <a:rPr dirty="0"/>
              <a:t>we</a:t>
            </a:r>
            <a:r>
              <a:rPr dirty="0" spc="165"/>
              <a:t> </a:t>
            </a:r>
            <a:r>
              <a:rPr dirty="0"/>
              <a:t>would</a:t>
            </a:r>
            <a:r>
              <a:rPr dirty="0" spc="165"/>
              <a:t> </a:t>
            </a:r>
            <a:r>
              <a:rPr dirty="0" spc="-20"/>
              <a:t>have </a:t>
            </a:r>
            <a:r>
              <a:rPr dirty="0" spc="-20"/>
              <a:t>	</a:t>
            </a:r>
            <a:r>
              <a:rPr dirty="0"/>
              <a:t>otherwise</a:t>
            </a:r>
            <a:r>
              <a:rPr dirty="0" spc="225"/>
              <a:t> </a:t>
            </a:r>
            <a:r>
              <a:rPr dirty="0" spc="-10"/>
              <a:t>predicted.</a:t>
            </a: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The</a:t>
            </a:r>
            <a:r>
              <a:rPr dirty="0" spc="170"/>
              <a:t> </a:t>
            </a:r>
            <a:r>
              <a:rPr dirty="0"/>
              <a:t>expansion</a:t>
            </a:r>
            <a:r>
              <a:rPr dirty="0" spc="185"/>
              <a:t> </a:t>
            </a:r>
            <a:r>
              <a:rPr dirty="0"/>
              <a:t>of</a:t>
            </a:r>
            <a:r>
              <a:rPr dirty="0" spc="180"/>
              <a:t> </a:t>
            </a:r>
            <a:r>
              <a:rPr dirty="0"/>
              <a:t>the</a:t>
            </a:r>
            <a:r>
              <a:rPr dirty="0" spc="175"/>
              <a:t> </a:t>
            </a:r>
            <a:r>
              <a:rPr dirty="0"/>
              <a:t>universe</a:t>
            </a:r>
            <a:r>
              <a:rPr dirty="0" spc="185"/>
              <a:t> </a:t>
            </a:r>
            <a:r>
              <a:rPr dirty="0"/>
              <a:t>is</a:t>
            </a:r>
            <a:r>
              <a:rPr dirty="0" spc="180"/>
              <a:t> </a:t>
            </a:r>
            <a:r>
              <a:rPr dirty="0" spc="-10"/>
              <a:t>accelerating.</a:t>
            </a: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/>
              <a:t>We</a:t>
            </a:r>
            <a:r>
              <a:rPr dirty="0" spc="60"/>
              <a:t> </a:t>
            </a:r>
            <a:r>
              <a:rPr dirty="0"/>
              <a:t>observe</a:t>
            </a:r>
            <a:r>
              <a:rPr dirty="0" spc="80"/>
              <a:t> </a:t>
            </a:r>
            <a:r>
              <a:rPr dirty="0"/>
              <a:t>the</a:t>
            </a:r>
            <a:r>
              <a:rPr dirty="0" spc="70"/>
              <a:t> </a:t>
            </a:r>
            <a:r>
              <a:rPr dirty="0"/>
              <a:t>effects</a:t>
            </a:r>
            <a:r>
              <a:rPr dirty="0" spc="80"/>
              <a:t> </a:t>
            </a:r>
            <a:r>
              <a:rPr dirty="0"/>
              <a:t>of</a:t>
            </a:r>
            <a:r>
              <a:rPr dirty="0" spc="75"/>
              <a:t> </a:t>
            </a:r>
            <a:r>
              <a:rPr dirty="0" spc="60"/>
              <a:t>dark</a:t>
            </a:r>
            <a:r>
              <a:rPr dirty="0" spc="80"/>
              <a:t> </a:t>
            </a:r>
            <a:r>
              <a:rPr dirty="0"/>
              <a:t>energy</a:t>
            </a:r>
            <a:r>
              <a:rPr dirty="0" spc="75"/>
              <a:t> via </a:t>
            </a:r>
            <a:r>
              <a:rPr dirty="0" spc="65"/>
              <a:t>gravitational</a:t>
            </a:r>
            <a:r>
              <a:rPr dirty="0" spc="80"/>
              <a:t> </a:t>
            </a:r>
            <a:r>
              <a:rPr dirty="0" spc="-10"/>
              <a:t>lensing.</a:t>
            </a: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pc="-10" b="1">
                <a:latin typeface="Georgia"/>
                <a:cs typeface="Georgia"/>
              </a:rPr>
              <a:t>Solution:</a:t>
            </a:r>
            <a:r>
              <a:rPr dirty="0" b="1">
                <a:latin typeface="Georgia"/>
                <a:cs typeface="Georgia"/>
              </a:rPr>
              <a:t>	</a:t>
            </a:r>
            <a:r>
              <a:rPr dirty="0" spc="25"/>
              <a:t>C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63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950594" algn="l"/>
              </a:tabLst>
            </a:pPr>
            <a:r>
              <a:rPr dirty="0" spc="114"/>
              <a:t>What</a:t>
            </a:r>
            <a:r>
              <a:rPr dirty="0" spc="235"/>
              <a:t> </a:t>
            </a:r>
            <a:r>
              <a:rPr dirty="0"/>
              <a:t>happens</a:t>
            </a:r>
            <a:r>
              <a:rPr dirty="0" spc="225"/>
              <a:t> </a:t>
            </a:r>
            <a:r>
              <a:rPr dirty="0"/>
              <a:t>over</a:t>
            </a:r>
            <a:r>
              <a:rPr dirty="0" spc="235"/>
              <a:t> </a:t>
            </a:r>
            <a:r>
              <a:rPr dirty="0" spc="50"/>
              <a:t>time</a:t>
            </a:r>
            <a:r>
              <a:rPr dirty="0" spc="229"/>
              <a:t> </a:t>
            </a:r>
            <a:r>
              <a:rPr dirty="0"/>
              <a:t>to</a:t>
            </a:r>
            <a:r>
              <a:rPr dirty="0" spc="229"/>
              <a:t> </a:t>
            </a:r>
            <a:r>
              <a:rPr dirty="0"/>
              <a:t>the</a:t>
            </a:r>
            <a:r>
              <a:rPr dirty="0" spc="229"/>
              <a:t> </a:t>
            </a:r>
            <a:r>
              <a:rPr dirty="0"/>
              <a:t>energy</a:t>
            </a:r>
            <a:r>
              <a:rPr dirty="0" spc="235"/>
              <a:t> </a:t>
            </a:r>
            <a:r>
              <a:rPr dirty="0"/>
              <a:t>in</a:t>
            </a:r>
            <a:r>
              <a:rPr dirty="0" spc="229"/>
              <a:t> </a:t>
            </a:r>
            <a:r>
              <a:rPr dirty="0" spc="65"/>
              <a:t>an</a:t>
            </a:r>
            <a:r>
              <a:rPr dirty="0" spc="235"/>
              <a:t> </a:t>
            </a:r>
            <a:r>
              <a:rPr dirty="0"/>
              <a:t>expanding</a:t>
            </a:r>
            <a:r>
              <a:rPr dirty="0" spc="235"/>
              <a:t> </a:t>
            </a:r>
            <a:r>
              <a:rPr dirty="0"/>
              <a:t>region</a:t>
            </a:r>
            <a:r>
              <a:rPr dirty="0" spc="229"/>
              <a:t> </a:t>
            </a:r>
            <a:r>
              <a:rPr dirty="0" spc="-25"/>
              <a:t>of </a:t>
            </a:r>
            <a:r>
              <a:rPr dirty="0" spc="-10"/>
              <a:t>space?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170390"/>
            <a:ext cx="8259445" cy="34397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dark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decreases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dark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remains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same.</a:t>
            </a:r>
            <a:endParaRPr sz="2450">
              <a:latin typeface="Garamond"/>
              <a:cs typeface="Garamond"/>
            </a:endParaRPr>
          </a:p>
          <a:p>
            <a:pPr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of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dark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remains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dark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decreases.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  <a:tab pos="1015365" algn="l"/>
                <a:tab pos="1969135" algn="l"/>
                <a:tab pos="2329180" algn="l"/>
                <a:tab pos="3027045" algn="l"/>
                <a:tab pos="4005579" algn="l"/>
                <a:tab pos="5238750" algn="l"/>
                <a:tab pos="5833745" algn="l"/>
                <a:tab pos="6362700" algn="l"/>
                <a:tab pos="7316470" algn="l"/>
                <a:tab pos="7676515" algn="l"/>
              </a:tabLst>
            </a:pP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energy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dark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matter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increases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and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energy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dark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remains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same.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of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dark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remains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dark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increases.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63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950594" algn="l"/>
              </a:tabLst>
            </a:pPr>
            <a:r>
              <a:rPr dirty="0" spc="114"/>
              <a:t>What</a:t>
            </a:r>
            <a:r>
              <a:rPr dirty="0" spc="235"/>
              <a:t> </a:t>
            </a:r>
            <a:r>
              <a:rPr dirty="0"/>
              <a:t>happens</a:t>
            </a:r>
            <a:r>
              <a:rPr dirty="0" spc="225"/>
              <a:t> </a:t>
            </a:r>
            <a:r>
              <a:rPr dirty="0"/>
              <a:t>over</a:t>
            </a:r>
            <a:r>
              <a:rPr dirty="0" spc="235"/>
              <a:t> </a:t>
            </a:r>
            <a:r>
              <a:rPr dirty="0" spc="50"/>
              <a:t>time</a:t>
            </a:r>
            <a:r>
              <a:rPr dirty="0" spc="229"/>
              <a:t> </a:t>
            </a:r>
            <a:r>
              <a:rPr dirty="0"/>
              <a:t>to</a:t>
            </a:r>
            <a:r>
              <a:rPr dirty="0" spc="229"/>
              <a:t> </a:t>
            </a:r>
            <a:r>
              <a:rPr dirty="0"/>
              <a:t>the</a:t>
            </a:r>
            <a:r>
              <a:rPr dirty="0" spc="229"/>
              <a:t> </a:t>
            </a:r>
            <a:r>
              <a:rPr dirty="0"/>
              <a:t>energy</a:t>
            </a:r>
            <a:r>
              <a:rPr dirty="0" spc="235"/>
              <a:t> </a:t>
            </a:r>
            <a:r>
              <a:rPr dirty="0"/>
              <a:t>in</a:t>
            </a:r>
            <a:r>
              <a:rPr dirty="0" spc="229"/>
              <a:t> </a:t>
            </a:r>
            <a:r>
              <a:rPr dirty="0" spc="65"/>
              <a:t>an</a:t>
            </a:r>
            <a:r>
              <a:rPr dirty="0" spc="235"/>
              <a:t> </a:t>
            </a:r>
            <a:r>
              <a:rPr dirty="0"/>
              <a:t>expanding</a:t>
            </a:r>
            <a:r>
              <a:rPr dirty="0" spc="235"/>
              <a:t> </a:t>
            </a:r>
            <a:r>
              <a:rPr dirty="0"/>
              <a:t>region</a:t>
            </a:r>
            <a:r>
              <a:rPr dirty="0" spc="229"/>
              <a:t> </a:t>
            </a:r>
            <a:r>
              <a:rPr dirty="0" spc="-25"/>
              <a:t>of </a:t>
            </a:r>
            <a:r>
              <a:rPr dirty="0" spc="-10"/>
              <a:t>space?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170390"/>
            <a:ext cx="8267065" cy="40601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dark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decreases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dark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remains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same.</a:t>
            </a:r>
            <a:endParaRPr sz="2450">
              <a:latin typeface="Garamond"/>
              <a:cs typeface="Garamond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of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dark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remains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dark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decreases.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1022350" algn="l"/>
                <a:tab pos="1976755" algn="l"/>
                <a:tab pos="2336165" algn="l"/>
                <a:tab pos="3034665" algn="l"/>
                <a:tab pos="4012565" algn="l"/>
                <a:tab pos="5246370" algn="l"/>
                <a:tab pos="5841365" algn="l"/>
                <a:tab pos="6370320" algn="l"/>
                <a:tab pos="7324090" algn="l"/>
                <a:tab pos="7684134" algn="l"/>
              </a:tabLst>
            </a:pP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energy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dark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matter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increases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and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energy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of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dark </a:t>
            </a:r>
            <a:r>
              <a:rPr dirty="0" sz="2450" spc="4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remains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same.</a:t>
            </a:r>
            <a:endParaRPr sz="2450">
              <a:latin typeface="Garamond"/>
              <a:cs typeface="Garamond"/>
            </a:endParaRPr>
          </a:p>
          <a:p>
            <a:pPr marL="393065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of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dark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remains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of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60">
                <a:latin typeface="Garamond"/>
                <a:cs typeface="Garamond"/>
              </a:rPr>
              <a:t>dark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increases.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07758" y="878291"/>
            <a:ext cx="8267065" cy="34118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95"/>
              </a:spcBef>
              <a:tabLst>
                <a:tab pos="531939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14.1.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HISTORY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0"/>
              </a:spcBef>
            </a:pPr>
            <a:endParaRPr sz="1200">
              <a:latin typeface="Times New Roman"/>
              <a:cs typeface="Times New Roman"/>
            </a:endParaRPr>
          </a:p>
          <a:p>
            <a:pPr marL="23495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Which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following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represents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an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example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expansion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universe?</a:t>
            </a:r>
            <a:r>
              <a:rPr dirty="0" sz="1400" spc="4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(Choose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best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answer.)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1400">
              <a:latin typeface="Times New Roman"/>
              <a:cs typeface="Times New Roman"/>
            </a:endParaRPr>
          </a:p>
          <a:p>
            <a:pPr marL="394970" indent="-257175">
              <a:lnSpc>
                <a:spcPct val="100000"/>
              </a:lnSpc>
              <a:buAutoNum type="alphaUcPeriod"/>
              <a:tabLst>
                <a:tab pos="39497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total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length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universe,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end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end,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bigger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now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was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2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billion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years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ago.</a:t>
            </a:r>
            <a:endParaRPr sz="1400">
              <a:latin typeface="Times New Roman"/>
              <a:cs typeface="Times New Roman"/>
            </a:endParaRPr>
          </a:p>
          <a:p>
            <a:pPr marL="394335" indent="-249554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distance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Earth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9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sun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bigger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million</a:t>
            </a:r>
            <a:r>
              <a:rPr dirty="0" sz="1400" spc="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years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ago.</a:t>
            </a:r>
            <a:endParaRPr sz="1400">
              <a:latin typeface="Times New Roman"/>
              <a:cs typeface="Times New Roman"/>
            </a:endParaRPr>
          </a:p>
          <a:p>
            <a:pPr marL="394970" marR="5080" indent="-252729">
              <a:lnSpc>
                <a:spcPct val="106700"/>
              </a:lnSpc>
              <a:spcBef>
                <a:spcPts val="1000"/>
              </a:spcBef>
              <a:buAutoNum type="alphaUcPeriod"/>
              <a:tabLst>
                <a:tab pos="39497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distance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Earth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Phi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Ceti,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star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45">
                <a:latin typeface="Times New Roman"/>
                <a:cs typeface="Times New Roman"/>
              </a:rPr>
              <a:t>currently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80">
                <a:latin typeface="Times New Roman"/>
                <a:cs typeface="Times New Roman"/>
              </a:rPr>
              <a:t>about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50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light-years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away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us,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bigger </a:t>
            </a:r>
            <a:r>
              <a:rPr dirty="0" sz="1400">
                <a:latin typeface="Times New Roman"/>
                <a:cs typeface="Times New Roman"/>
              </a:rPr>
              <a:t>now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billion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years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ago.</a:t>
            </a:r>
            <a:endParaRPr sz="1400">
              <a:latin typeface="Times New Roman"/>
              <a:cs typeface="Times New Roman"/>
            </a:endParaRPr>
          </a:p>
          <a:p>
            <a:pPr marL="394970" marR="5715" indent="-260350">
              <a:lnSpc>
                <a:spcPct val="106700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1400" spc="75">
                <a:latin typeface="Times New Roman"/>
                <a:cs typeface="Times New Roman"/>
              </a:rPr>
              <a:t>The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distance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from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95">
                <a:latin typeface="Times New Roman"/>
                <a:cs typeface="Times New Roman"/>
              </a:rPr>
              <a:t> Earth </a:t>
            </a:r>
            <a:r>
              <a:rPr dirty="0" sz="1400" spc="75">
                <a:latin typeface="Times New Roman"/>
                <a:cs typeface="Times New Roman"/>
              </a:rPr>
              <a:t>to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GN-z11,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most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distant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known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galaxy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few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years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ago,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bigger </a:t>
            </a:r>
            <a:r>
              <a:rPr dirty="0" sz="1400">
                <a:latin typeface="Times New Roman"/>
                <a:cs typeface="Times New Roman"/>
              </a:rPr>
              <a:t>now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95">
                <a:latin typeface="Times New Roman"/>
                <a:cs typeface="Times New Roman"/>
              </a:rPr>
              <a:t>than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it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75">
                <a:latin typeface="Times New Roman"/>
                <a:cs typeface="Times New Roman"/>
              </a:rPr>
              <a:t>a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billion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years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20">
                <a:latin typeface="Times New Roman"/>
                <a:cs typeface="Times New Roman"/>
              </a:rPr>
              <a:t>ago.</a:t>
            </a:r>
            <a:endParaRPr sz="1400">
              <a:latin typeface="Times New Roman"/>
              <a:cs typeface="Times New Roman"/>
            </a:endParaRPr>
          </a:p>
          <a:p>
            <a:pPr marL="394335" indent="-244475">
              <a:lnSpc>
                <a:spcPct val="100000"/>
              </a:lnSpc>
              <a:spcBef>
                <a:spcPts val="1110"/>
              </a:spcBef>
              <a:buAutoNum type="alphaUcPeriod"/>
              <a:tabLst>
                <a:tab pos="394335" algn="l"/>
              </a:tabLst>
            </a:pPr>
            <a:r>
              <a:rPr dirty="0" sz="1400" spc="114">
                <a:latin typeface="Times New Roman"/>
                <a:cs typeface="Times New Roman"/>
              </a:rPr>
              <a:t>That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little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0">
                <a:latin typeface="Times New Roman"/>
                <a:cs typeface="Times New Roman"/>
              </a:rPr>
              <a:t>rip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in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70">
                <a:latin typeface="Times New Roman"/>
                <a:cs typeface="Times New Roman"/>
              </a:rPr>
              <a:t>the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knee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my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65">
                <a:latin typeface="Times New Roman"/>
                <a:cs typeface="Times New Roman"/>
              </a:rPr>
              <a:t>pants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gets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bigger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every</a:t>
            </a:r>
            <a:r>
              <a:rPr dirty="0" sz="1400" spc="165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time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wash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55">
                <a:latin typeface="Times New Roman"/>
                <a:cs typeface="Times New Roman"/>
              </a:rPr>
              <a:t>them.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9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974725" algn="l"/>
              </a:tabLst>
            </a:pPr>
            <a:r>
              <a:rPr dirty="0" sz="1400" spc="-10" b="1">
                <a:latin typeface="Georgia"/>
                <a:cs typeface="Georgia"/>
              </a:rPr>
              <a:t>Solution:</a:t>
            </a:r>
            <a:r>
              <a:rPr dirty="0" sz="1400" b="1">
                <a:latin typeface="Georgia"/>
                <a:cs typeface="Georgia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63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67588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150"/>
              <a:t> </a:t>
            </a:r>
            <a:r>
              <a:rPr dirty="0"/>
              <a:t>effects</a:t>
            </a:r>
            <a:r>
              <a:rPr dirty="0" spc="160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 spc="60"/>
              <a:t>dark</a:t>
            </a:r>
            <a:r>
              <a:rPr dirty="0" spc="160"/>
              <a:t> </a:t>
            </a:r>
            <a:r>
              <a:rPr dirty="0"/>
              <a:t>energy</a:t>
            </a:r>
            <a:r>
              <a:rPr dirty="0" spc="160"/>
              <a:t> </a:t>
            </a:r>
            <a:r>
              <a:rPr dirty="0"/>
              <a:t>include.</a:t>
            </a:r>
            <a:r>
              <a:rPr dirty="0" spc="-210"/>
              <a:t> </a:t>
            </a:r>
            <a:r>
              <a:rPr dirty="0" spc="75"/>
              <a:t>.</a:t>
            </a:r>
            <a:r>
              <a:rPr dirty="0" spc="-215"/>
              <a:t> </a:t>
            </a:r>
            <a:r>
              <a:rPr dirty="0" spc="75"/>
              <a:t>.</a:t>
            </a:r>
            <a:r>
              <a:rPr dirty="0" spc="-210"/>
              <a:t> </a:t>
            </a:r>
            <a:r>
              <a:rPr dirty="0"/>
              <a:t>(Choose</a:t>
            </a:r>
            <a:r>
              <a:rPr dirty="0" spc="155"/>
              <a:t> </a:t>
            </a:r>
            <a:r>
              <a:rPr dirty="0" spc="75"/>
              <a:t>all</a:t>
            </a:r>
            <a:r>
              <a:rPr dirty="0" spc="165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79681"/>
            <a:ext cx="8259445" cy="293560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make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H</a:t>
            </a:r>
            <a:r>
              <a:rPr dirty="0" sz="2450" spc="25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increase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make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galaxies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accelerate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away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us.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  <a:tab pos="788035" algn="l"/>
                <a:tab pos="1923414" algn="l"/>
                <a:tab pos="2467610" algn="l"/>
                <a:tab pos="3202305" algn="l"/>
                <a:tab pos="4171950" algn="l"/>
                <a:tab pos="4555490" algn="l"/>
                <a:tab pos="5099685" algn="l"/>
                <a:tab pos="6548755" algn="l"/>
                <a:tab pos="7717790" algn="l"/>
              </a:tabLst>
            </a:pPr>
            <a:r>
              <a:rPr dirty="0" sz="2450" spc="-25">
                <a:latin typeface="Garamond"/>
                <a:cs typeface="Garamond"/>
              </a:rPr>
              <a:t>to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increase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total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energy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observable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universe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(not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counting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potential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expansion).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change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rotation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curves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galaxies.</a:t>
            </a:r>
            <a:endParaRPr sz="2450">
              <a:latin typeface="Garamond"/>
              <a:cs typeface="Garamond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enable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Sith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Lords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shoot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lightning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bolts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hands.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6350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767588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150"/>
              <a:t> </a:t>
            </a:r>
            <a:r>
              <a:rPr dirty="0"/>
              <a:t>effects</a:t>
            </a:r>
            <a:r>
              <a:rPr dirty="0" spc="160"/>
              <a:t> </a:t>
            </a:r>
            <a:r>
              <a:rPr dirty="0"/>
              <a:t>of</a:t>
            </a:r>
            <a:r>
              <a:rPr dirty="0" spc="160"/>
              <a:t> </a:t>
            </a:r>
            <a:r>
              <a:rPr dirty="0" spc="60"/>
              <a:t>dark</a:t>
            </a:r>
            <a:r>
              <a:rPr dirty="0" spc="160"/>
              <a:t> </a:t>
            </a:r>
            <a:r>
              <a:rPr dirty="0"/>
              <a:t>energy</a:t>
            </a:r>
            <a:r>
              <a:rPr dirty="0" spc="160"/>
              <a:t> </a:t>
            </a:r>
            <a:r>
              <a:rPr dirty="0"/>
              <a:t>include.</a:t>
            </a:r>
            <a:r>
              <a:rPr dirty="0" spc="-210"/>
              <a:t> </a:t>
            </a:r>
            <a:r>
              <a:rPr dirty="0" spc="75"/>
              <a:t>.</a:t>
            </a:r>
            <a:r>
              <a:rPr dirty="0" spc="-215"/>
              <a:t> </a:t>
            </a:r>
            <a:r>
              <a:rPr dirty="0" spc="75"/>
              <a:t>.</a:t>
            </a:r>
            <a:r>
              <a:rPr dirty="0" spc="-210"/>
              <a:t> </a:t>
            </a:r>
            <a:r>
              <a:rPr dirty="0"/>
              <a:t>(Choose</a:t>
            </a:r>
            <a:r>
              <a:rPr dirty="0" spc="155"/>
              <a:t> </a:t>
            </a:r>
            <a:r>
              <a:rPr dirty="0" spc="75"/>
              <a:t>all</a:t>
            </a:r>
            <a:r>
              <a:rPr dirty="0" spc="165"/>
              <a:t> </a:t>
            </a:r>
            <a:r>
              <a:rPr dirty="0" spc="114"/>
              <a:t>that</a:t>
            </a:r>
            <a:r>
              <a:rPr dirty="0" spc="160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679681"/>
            <a:ext cx="8266430" cy="35560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make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b="0" i="1">
                <a:latin typeface="Bookman Old Style"/>
                <a:cs typeface="Bookman Old Style"/>
              </a:rPr>
              <a:t>H</a:t>
            </a:r>
            <a:r>
              <a:rPr dirty="0" sz="2450" spc="250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increase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time.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make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galaxies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accelerate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away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us.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  <a:tab pos="795020" algn="l"/>
                <a:tab pos="1931035" algn="l"/>
                <a:tab pos="2475230" algn="l"/>
                <a:tab pos="3209925" algn="l"/>
                <a:tab pos="4178935" algn="l"/>
                <a:tab pos="4562475" algn="l"/>
                <a:tab pos="5106670" algn="l"/>
                <a:tab pos="6556375" algn="l"/>
                <a:tab pos="7725409" algn="l"/>
              </a:tabLst>
            </a:pPr>
            <a:r>
              <a:rPr dirty="0" sz="2450" spc="-25">
                <a:latin typeface="Garamond"/>
                <a:cs typeface="Garamond"/>
              </a:rPr>
              <a:t>to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increase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total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energy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in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the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observable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universe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(not </a:t>
            </a:r>
            <a:r>
              <a:rPr dirty="0" sz="2450" spc="3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counting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potential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expansion).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change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rotation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curves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galaxies.</a:t>
            </a:r>
            <a:endParaRPr sz="2450">
              <a:latin typeface="Garamond"/>
              <a:cs typeface="Garamond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enable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Sith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Lords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shoot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lightning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bolts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their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hands.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90">
                <a:latin typeface="Garamond"/>
                <a:cs typeface="Garamond"/>
              </a:rPr>
              <a:t>B,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63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185"/>
              <a:t> </a:t>
            </a:r>
            <a:r>
              <a:rPr dirty="0" spc="75"/>
              <a:t>Galaxy</a:t>
            </a:r>
            <a:r>
              <a:rPr dirty="0" spc="200"/>
              <a:t> </a:t>
            </a:r>
            <a:r>
              <a:rPr dirty="0"/>
              <a:t>A</a:t>
            </a:r>
            <a:r>
              <a:rPr dirty="0" spc="195"/>
              <a:t> </a:t>
            </a:r>
            <a:r>
              <a:rPr dirty="0"/>
              <a:t>is</a:t>
            </a:r>
            <a:r>
              <a:rPr dirty="0" spc="195"/>
              <a:t> </a:t>
            </a:r>
            <a:r>
              <a:rPr dirty="0" spc="50"/>
              <a:t>currently</a:t>
            </a:r>
            <a:r>
              <a:rPr dirty="0" spc="200"/>
              <a:t> </a:t>
            </a:r>
            <a:r>
              <a:rPr dirty="0"/>
              <a:t>8</a:t>
            </a:r>
            <a:r>
              <a:rPr dirty="0" spc="200"/>
              <a:t> </a:t>
            </a:r>
            <a:r>
              <a:rPr dirty="0"/>
              <a:t>billion</a:t>
            </a:r>
            <a:r>
              <a:rPr dirty="0" spc="200"/>
              <a:t> </a:t>
            </a:r>
            <a:r>
              <a:rPr dirty="0"/>
              <a:t>light-years</a:t>
            </a:r>
            <a:r>
              <a:rPr dirty="0" spc="195"/>
              <a:t> </a:t>
            </a:r>
            <a:r>
              <a:rPr dirty="0" spc="55"/>
              <a:t>away</a:t>
            </a:r>
            <a:r>
              <a:rPr dirty="0" spc="200"/>
              <a:t> </a:t>
            </a:r>
            <a:r>
              <a:rPr dirty="0"/>
              <a:t>from</a:t>
            </a:r>
            <a:r>
              <a:rPr dirty="0" spc="195"/>
              <a:t> </a:t>
            </a:r>
            <a:r>
              <a:rPr dirty="0" spc="-25"/>
              <a:t>us, </a:t>
            </a:r>
            <a:r>
              <a:rPr dirty="0" spc="55"/>
              <a:t>and</a:t>
            </a:r>
            <a:r>
              <a:rPr dirty="0" spc="70"/>
              <a:t> </a:t>
            </a:r>
            <a:r>
              <a:rPr dirty="0" spc="75"/>
              <a:t>Galaxy</a:t>
            </a:r>
            <a:r>
              <a:rPr dirty="0" spc="80"/>
              <a:t> </a:t>
            </a:r>
            <a:r>
              <a:rPr dirty="0" spc="120"/>
              <a:t>B</a:t>
            </a:r>
            <a:r>
              <a:rPr dirty="0" spc="80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/>
              <a:t>going</a:t>
            </a:r>
            <a:r>
              <a:rPr dirty="0" spc="80"/>
              <a:t> </a:t>
            </a:r>
            <a:r>
              <a:rPr dirty="0"/>
              <a:t>to</a:t>
            </a:r>
            <a:r>
              <a:rPr dirty="0" spc="80"/>
              <a:t> </a:t>
            </a:r>
            <a:r>
              <a:rPr dirty="0"/>
              <a:t>be</a:t>
            </a:r>
            <a:r>
              <a:rPr dirty="0" spc="80"/>
              <a:t> </a:t>
            </a:r>
            <a:r>
              <a:rPr dirty="0"/>
              <a:t>8</a:t>
            </a:r>
            <a:r>
              <a:rPr dirty="0" spc="80"/>
              <a:t> </a:t>
            </a:r>
            <a:r>
              <a:rPr dirty="0"/>
              <a:t>billion</a:t>
            </a:r>
            <a:r>
              <a:rPr dirty="0" spc="80"/>
              <a:t> </a:t>
            </a:r>
            <a:r>
              <a:rPr dirty="0"/>
              <a:t>light-years</a:t>
            </a:r>
            <a:r>
              <a:rPr dirty="0" spc="80"/>
              <a:t> </a:t>
            </a:r>
            <a:r>
              <a:rPr dirty="0" spc="55"/>
              <a:t>away</a:t>
            </a:r>
            <a:r>
              <a:rPr dirty="0" spc="80"/>
              <a:t> </a:t>
            </a:r>
            <a:r>
              <a:rPr dirty="0"/>
              <a:t>from</a:t>
            </a:r>
            <a:r>
              <a:rPr dirty="0" spc="75"/>
              <a:t> </a:t>
            </a:r>
            <a:r>
              <a:rPr dirty="0"/>
              <a:t>us</a:t>
            </a:r>
            <a:r>
              <a:rPr dirty="0" spc="80"/>
              <a:t> </a:t>
            </a:r>
            <a:r>
              <a:rPr dirty="0"/>
              <a:t>in</a:t>
            </a:r>
            <a:r>
              <a:rPr dirty="0" spc="80"/>
              <a:t> </a:t>
            </a:r>
            <a:r>
              <a:rPr dirty="0" spc="-50"/>
              <a:t>3 </a:t>
            </a:r>
            <a:r>
              <a:rPr dirty="0"/>
              <a:t>billion</a:t>
            </a:r>
            <a:r>
              <a:rPr dirty="0" spc="95"/>
              <a:t> </a:t>
            </a:r>
            <a:r>
              <a:rPr dirty="0" spc="60"/>
              <a:t>years.</a:t>
            </a:r>
            <a:r>
              <a:rPr dirty="0" spc="395"/>
              <a:t> </a:t>
            </a:r>
            <a:r>
              <a:rPr dirty="0"/>
              <a:t>Which</a:t>
            </a:r>
            <a:r>
              <a:rPr dirty="0" spc="95"/>
              <a:t> </a:t>
            </a:r>
            <a:r>
              <a:rPr dirty="0" spc="-10"/>
              <a:t>of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 spc="-10"/>
              <a:t>following</a:t>
            </a:r>
            <a:r>
              <a:rPr dirty="0" spc="90"/>
              <a:t> </a:t>
            </a:r>
            <a:r>
              <a:rPr dirty="0" spc="55"/>
              <a:t>are</a:t>
            </a:r>
            <a:r>
              <a:rPr dirty="0" spc="90"/>
              <a:t> </a:t>
            </a:r>
            <a:r>
              <a:rPr dirty="0" spc="65"/>
              <a:t>true</a:t>
            </a:r>
            <a:r>
              <a:rPr dirty="0" spc="95"/>
              <a:t> </a:t>
            </a:r>
            <a:r>
              <a:rPr dirty="0" spc="55"/>
              <a:t>about</a:t>
            </a:r>
            <a:r>
              <a:rPr dirty="0" spc="85"/>
              <a:t> </a:t>
            </a:r>
            <a:r>
              <a:rPr dirty="0"/>
              <a:t>these</a:t>
            </a:r>
            <a:r>
              <a:rPr dirty="0" spc="95"/>
              <a:t> </a:t>
            </a:r>
            <a:r>
              <a:rPr dirty="0" spc="40"/>
              <a:t>galaxies </a:t>
            </a:r>
            <a:r>
              <a:rPr dirty="0"/>
              <a:t>in</a:t>
            </a:r>
            <a:r>
              <a:rPr dirty="0" spc="275"/>
              <a:t> </a:t>
            </a:r>
            <a:r>
              <a:rPr dirty="0" spc="130"/>
              <a:t>a</a:t>
            </a:r>
            <a:r>
              <a:rPr dirty="0" spc="275"/>
              <a:t> </a:t>
            </a:r>
            <a:r>
              <a:rPr dirty="0"/>
              <a:t>universe</a:t>
            </a:r>
            <a:r>
              <a:rPr dirty="0" spc="275"/>
              <a:t> </a:t>
            </a:r>
            <a:r>
              <a:rPr dirty="0"/>
              <a:t>dominated</a:t>
            </a:r>
            <a:r>
              <a:rPr dirty="0" spc="275"/>
              <a:t> </a:t>
            </a:r>
            <a:r>
              <a:rPr dirty="0" spc="60"/>
              <a:t>by</a:t>
            </a:r>
            <a:r>
              <a:rPr dirty="0" spc="275"/>
              <a:t> </a:t>
            </a:r>
            <a:r>
              <a:rPr dirty="0" spc="60"/>
              <a:t>dark</a:t>
            </a:r>
            <a:r>
              <a:rPr dirty="0" spc="275"/>
              <a:t> </a:t>
            </a:r>
            <a:r>
              <a:rPr dirty="0"/>
              <a:t>energy</a:t>
            </a:r>
            <a:r>
              <a:rPr dirty="0" spc="275"/>
              <a:t> </a:t>
            </a:r>
            <a:r>
              <a:rPr dirty="0"/>
              <a:t>(such</a:t>
            </a:r>
            <a:r>
              <a:rPr dirty="0" spc="275"/>
              <a:t> </a:t>
            </a:r>
            <a:r>
              <a:rPr dirty="0" spc="65"/>
              <a:t>as</a:t>
            </a:r>
            <a:r>
              <a:rPr dirty="0" spc="270"/>
              <a:t> </a:t>
            </a:r>
            <a:r>
              <a:rPr dirty="0" spc="55"/>
              <a:t>ours)?</a:t>
            </a:r>
            <a:r>
              <a:rPr dirty="0" spc="30"/>
              <a:t>  </a:t>
            </a:r>
            <a:r>
              <a:rPr dirty="0" spc="-10"/>
              <a:t>(Choose </a:t>
            </a:r>
            <a:r>
              <a:rPr dirty="0" spc="75"/>
              <a:t>all</a:t>
            </a:r>
            <a:r>
              <a:rPr dirty="0" spc="150"/>
              <a:t>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3309123"/>
            <a:ext cx="8260080" cy="343979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3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billion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years,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Galaxy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receding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from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faster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than </a:t>
            </a:r>
            <a:r>
              <a:rPr dirty="0" sz="2450" spc="50">
                <a:latin typeface="Garamond"/>
                <a:cs typeface="Garamond"/>
              </a:rPr>
              <a:t>	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now.</a:t>
            </a:r>
            <a:endParaRPr sz="2450">
              <a:latin typeface="Garamond"/>
              <a:cs typeface="Garamond"/>
            </a:endParaRPr>
          </a:p>
          <a:p>
            <a:pPr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3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billion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years,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Galaxy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-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receding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from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slowly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now.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3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billion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years, </a:t>
            </a:r>
            <a:r>
              <a:rPr dirty="0" sz="2450" spc="75">
                <a:latin typeface="Garamond"/>
                <a:cs typeface="Garamond"/>
              </a:rPr>
              <a:t>Galaxy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receding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faster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than </a:t>
            </a:r>
            <a:r>
              <a:rPr dirty="0" sz="2450" spc="50">
                <a:latin typeface="Garamond"/>
                <a:cs typeface="Garamond"/>
              </a:rPr>
              <a:t>	</a:t>
            </a:r>
            <a:r>
              <a:rPr dirty="0" sz="2450" spc="75">
                <a:latin typeface="Garamond"/>
                <a:cs typeface="Garamond"/>
              </a:rPr>
              <a:t>Galaxy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currently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receding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us.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3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billion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years,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Galaxy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receding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35">
                <a:latin typeface="Garamond"/>
                <a:cs typeface="Garamond"/>
              </a:rPr>
              <a:t>from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slowly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Galaxy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currently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receding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us.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63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Suppose</a:t>
            </a:r>
            <a:r>
              <a:rPr dirty="0" spc="185"/>
              <a:t> </a:t>
            </a:r>
            <a:r>
              <a:rPr dirty="0" spc="75"/>
              <a:t>Galaxy</a:t>
            </a:r>
            <a:r>
              <a:rPr dirty="0" spc="200"/>
              <a:t> </a:t>
            </a:r>
            <a:r>
              <a:rPr dirty="0"/>
              <a:t>A</a:t>
            </a:r>
            <a:r>
              <a:rPr dirty="0" spc="195"/>
              <a:t> </a:t>
            </a:r>
            <a:r>
              <a:rPr dirty="0"/>
              <a:t>is</a:t>
            </a:r>
            <a:r>
              <a:rPr dirty="0" spc="195"/>
              <a:t> </a:t>
            </a:r>
            <a:r>
              <a:rPr dirty="0" spc="50"/>
              <a:t>currently</a:t>
            </a:r>
            <a:r>
              <a:rPr dirty="0" spc="200"/>
              <a:t> </a:t>
            </a:r>
            <a:r>
              <a:rPr dirty="0"/>
              <a:t>8</a:t>
            </a:r>
            <a:r>
              <a:rPr dirty="0" spc="200"/>
              <a:t> </a:t>
            </a:r>
            <a:r>
              <a:rPr dirty="0"/>
              <a:t>billion</a:t>
            </a:r>
            <a:r>
              <a:rPr dirty="0" spc="200"/>
              <a:t> </a:t>
            </a:r>
            <a:r>
              <a:rPr dirty="0"/>
              <a:t>light-years</a:t>
            </a:r>
            <a:r>
              <a:rPr dirty="0" spc="195"/>
              <a:t> </a:t>
            </a:r>
            <a:r>
              <a:rPr dirty="0" spc="55"/>
              <a:t>away</a:t>
            </a:r>
            <a:r>
              <a:rPr dirty="0" spc="200"/>
              <a:t> </a:t>
            </a:r>
            <a:r>
              <a:rPr dirty="0"/>
              <a:t>from</a:t>
            </a:r>
            <a:r>
              <a:rPr dirty="0" spc="195"/>
              <a:t> </a:t>
            </a:r>
            <a:r>
              <a:rPr dirty="0" spc="-25"/>
              <a:t>us, </a:t>
            </a:r>
            <a:r>
              <a:rPr dirty="0" spc="55"/>
              <a:t>and</a:t>
            </a:r>
            <a:r>
              <a:rPr dirty="0" spc="70"/>
              <a:t> </a:t>
            </a:r>
            <a:r>
              <a:rPr dirty="0" spc="75"/>
              <a:t>Galaxy</a:t>
            </a:r>
            <a:r>
              <a:rPr dirty="0" spc="80"/>
              <a:t> </a:t>
            </a:r>
            <a:r>
              <a:rPr dirty="0" spc="120"/>
              <a:t>B</a:t>
            </a:r>
            <a:r>
              <a:rPr dirty="0" spc="80"/>
              <a:t> </a:t>
            </a:r>
            <a:r>
              <a:rPr dirty="0"/>
              <a:t>is</a:t>
            </a:r>
            <a:r>
              <a:rPr dirty="0" spc="80"/>
              <a:t> </a:t>
            </a:r>
            <a:r>
              <a:rPr dirty="0"/>
              <a:t>going</a:t>
            </a:r>
            <a:r>
              <a:rPr dirty="0" spc="80"/>
              <a:t> </a:t>
            </a:r>
            <a:r>
              <a:rPr dirty="0"/>
              <a:t>to</a:t>
            </a:r>
            <a:r>
              <a:rPr dirty="0" spc="80"/>
              <a:t> </a:t>
            </a:r>
            <a:r>
              <a:rPr dirty="0"/>
              <a:t>be</a:t>
            </a:r>
            <a:r>
              <a:rPr dirty="0" spc="80"/>
              <a:t> </a:t>
            </a:r>
            <a:r>
              <a:rPr dirty="0"/>
              <a:t>8</a:t>
            </a:r>
            <a:r>
              <a:rPr dirty="0" spc="80"/>
              <a:t> </a:t>
            </a:r>
            <a:r>
              <a:rPr dirty="0"/>
              <a:t>billion</a:t>
            </a:r>
            <a:r>
              <a:rPr dirty="0" spc="80"/>
              <a:t> </a:t>
            </a:r>
            <a:r>
              <a:rPr dirty="0"/>
              <a:t>light-years</a:t>
            </a:r>
            <a:r>
              <a:rPr dirty="0" spc="80"/>
              <a:t> </a:t>
            </a:r>
            <a:r>
              <a:rPr dirty="0" spc="55"/>
              <a:t>away</a:t>
            </a:r>
            <a:r>
              <a:rPr dirty="0" spc="80"/>
              <a:t> </a:t>
            </a:r>
            <a:r>
              <a:rPr dirty="0"/>
              <a:t>from</a:t>
            </a:r>
            <a:r>
              <a:rPr dirty="0" spc="75"/>
              <a:t> </a:t>
            </a:r>
            <a:r>
              <a:rPr dirty="0"/>
              <a:t>us</a:t>
            </a:r>
            <a:r>
              <a:rPr dirty="0" spc="80"/>
              <a:t> </a:t>
            </a:r>
            <a:r>
              <a:rPr dirty="0"/>
              <a:t>in</a:t>
            </a:r>
            <a:r>
              <a:rPr dirty="0" spc="80"/>
              <a:t> </a:t>
            </a:r>
            <a:r>
              <a:rPr dirty="0" spc="-50"/>
              <a:t>3 </a:t>
            </a:r>
            <a:r>
              <a:rPr dirty="0"/>
              <a:t>billion</a:t>
            </a:r>
            <a:r>
              <a:rPr dirty="0" spc="95"/>
              <a:t> </a:t>
            </a:r>
            <a:r>
              <a:rPr dirty="0" spc="60"/>
              <a:t>years.</a:t>
            </a:r>
            <a:r>
              <a:rPr dirty="0" spc="395"/>
              <a:t> </a:t>
            </a:r>
            <a:r>
              <a:rPr dirty="0"/>
              <a:t>Which</a:t>
            </a:r>
            <a:r>
              <a:rPr dirty="0" spc="95"/>
              <a:t> </a:t>
            </a:r>
            <a:r>
              <a:rPr dirty="0" spc="-10"/>
              <a:t>of</a:t>
            </a:r>
            <a:r>
              <a:rPr dirty="0" spc="85"/>
              <a:t> </a:t>
            </a:r>
            <a:r>
              <a:rPr dirty="0"/>
              <a:t>the</a:t>
            </a:r>
            <a:r>
              <a:rPr dirty="0" spc="90"/>
              <a:t> </a:t>
            </a:r>
            <a:r>
              <a:rPr dirty="0" spc="-10"/>
              <a:t>following</a:t>
            </a:r>
            <a:r>
              <a:rPr dirty="0" spc="90"/>
              <a:t> </a:t>
            </a:r>
            <a:r>
              <a:rPr dirty="0" spc="55"/>
              <a:t>are</a:t>
            </a:r>
            <a:r>
              <a:rPr dirty="0" spc="90"/>
              <a:t> </a:t>
            </a:r>
            <a:r>
              <a:rPr dirty="0" spc="65"/>
              <a:t>true</a:t>
            </a:r>
            <a:r>
              <a:rPr dirty="0" spc="95"/>
              <a:t> </a:t>
            </a:r>
            <a:r>
              <a:rPr dirty="0" spc="55"/>
              <a:t>about</a:t>
            </a:r>
            <a:r>
              <a:rPr dirty="0" spc="85"/>
              <a:t> </a:t>
            </a:r>
            <a:r>
              <a:rPr dirty="0"/>
              <a:t>these</a:t>
            </a:r>
            <a:r>
              <a:rPr dirty="0" spc="95"/>
              <a:t> </a:t>
            </a:r>
            <a:r>
              <a:rPr dirty="0" spc="40"/>
              <a:t>galaxies </a:t>
            </a:r>
            <a:r>
              <a:rPr dirty="0"/>
              <a:t>in</a:t>
            </a:r>
            <a:r>
              <a:rPr dirty="0" spc="275"/>
              <a:t> </a:t>
            </a:r>
            <a:r>
              <a:rPr dirty="0" spc="130"/>
              <a:t>a</a:t>
            </a:r>
            <a:r>
              <a:rPr dirty="0" spc="275"/>
              <a:t> </a:t>
            </a:r>
            <a:r>
              <a:rPr dirty="0"/>
              <a:t>universe</a:t>
            </a:r>
            <a:r>
              <a:rPr dirty="0" spc="275"/>
              <a:t> </a:t>
            </a:r>
            <a:r>
              <a:rPr dirty="0"/>
              <a:t>dominated</a:t>
            </a:r>
            <a:r>
              <a:rPr dirty="0" spc="275"/>
              <a:t> </a:t>
            </a:r>
            <a:r>
              <a:rPr dirty="0" spc="60"/>
              <a:t>by</a:t>
            </a:r>
            <a:r>
              <a:rPr dirty="0" spc="275"/>
              <a:t> </a:t>
            </a:r>
            <a:r>
              <a:rPr dirty="0" spc="60"/>
              <a:t>dark</a:t>
            </a:r>
            <a:r>
              <a:rPr dirty="0" spc="275"/>
              <a:t> </a:t>
            </a:r>
            <a:r>
              <a:rPr dirty="0"/>
              <a:t>energy</a:t>
            </a:r>
            <a:r>
              <a:rPr dirty="0" spc="275"/>
              <a:t> </a:t>
            </a:r>
            <a:r>
              <a:rPr dirty="0"/>
              <a:t>(such</a:t>
            </a:r>
            <a:r>
              <a:rPr dirty="0" spc="275"/>
              <a:t> </a:t>
            </a:r>
            <a:r>
              <a:rPr dirty="0" spc="65"/>
              <a:t>as</a:t>
            </a:r>
            <a:r>
              <a:rPr dirty="0" spc="270"/>
              <a:t> </a:t>
            </a:r>
            <a:r>
              <a:rPr dirty="0" spc="55"/>
              <a:t>ours)?</a:t>
            </a:r>
            <a:r>
              <a:rPr dirty="0" spc="30"/>
              <a:t>  </a:t>
            </a:r>
            <a:r>
              <a:rPr dirty="0" spc="-10"/>
              <a:t>(Choose </a:t>
            </a:r>
            <a:r>
              <a:rPr dirty="0" spc="75"/>
              <a:t>all</a:t>
            </a:r>
            <a:r>
              <a:rPr dirty="0" spc="150"/>
              <a:t> </a:t>
            </a:r>
            <a:r>
              <a:rPr dirty="0" spc="114"/>
              <a:t>that</a:t>
            </a:r>
            <a:r>
              <a:rPr dirty="0" spc="145"/>
              <a:t>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309123"/>
            <a:ext cx="8267700" cy="406019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5080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3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billion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years,</a:t>
            </a:r>
            <a:r>
              <a:rPr dirty="0" sz="2450" spc="65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Galaxy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receding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from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faster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than </a:t>
            </a:r>
            <a:r>
              <a:rPr dirty="0" sz="2450" spc="50">
                <a:latin typeface="Garamond"/>
                <a:cs typeface="Garamond"/>
              </a:rPr>
              <a:t>	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now.</a:t>
            </a:r>
            <a:endParaRPr sz="2450">
              <a:latin typeface="Garamond"/>
              <a:cs typeface="Garamond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3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billion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years,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Galaxy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-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receding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from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-6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slowly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now.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3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billion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years, </a:t>
            </a:r>
            <a:r>
              <a:rPr dirty="0" sz="2450" spc="75">
                <a:latin typeface="Garamond"/>
                <a:cs typeface="Garamond"/>
              </a:rPr>
              <a:t>Galaxy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receding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</a:t>
            </a:r>
            <a:r>
              <a:rPr dirty="0" sz="2450" spc="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faster</a:t>
            </a:r>
            <a:r>
              <a:rPr dirty="0" sz="2450" spc="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than </a:t>
            </a:r>
            <a:r>
              <a:rPr dirty="0" sz="2450" spc="50">
                <a:latin typeface="Garamond"/>
                <a:cs typeface="Garamond"/>
              </a:rPr>
              <a:t>	</a:t>
            </a:r>
            <a:r>
              <a:rPr dirty="0" sz="2450" spc="75">
                <a:latin typeface="Garamond"/>
                <a:cs typeface="Garamond"/>
              </a:rPr>
              <a:t>Galaxy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currently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receding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us.</a:t>
            </a:r>
            <a:endParaRPr sz="2450">
              <a:latin typeface="Garamond"/>
              <a:cs typeface="Garamond"/>
            </a:endParaRPr>
          </a:p>
          <a:p>
            <a:pPr marL="393065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3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billion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years,</a:t>
            </a:r>
            <a:r>
              <a:rPr dirty="0" sz="2450" spc="-1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Galaxy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will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receding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 spc="-35">
                <a:latin typeface="Garamond"/>
                <a:cs typeface="Garamond"/>
              </a:rPr>
              <a:t>from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us</a:t>
            </a:r>
            <a:r>
              <a:rPr dirty="0" sz="2450" spc="-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more</a:t>
            </a:r>
            <a:r>
              <a:rPr dirty="0" sz="2450" spc="-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slowly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Galaxy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currently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receding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from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us.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65">
                <a:latin typeface="Garamond"/>
                <a:cs typeface="Garamond"/>
              </a:rPr>
              <a:t>A,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63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436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114"/>
              <a:t>What</a:t>
            </a:r>
            <a:r>
              <a:rPr dirty="0" spc="-15"/>
              <a:t> </a:t>
            </a:r>
            <a:r>
              <a:rPr dirty="0"/>
              <a:t>is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equation</a:t>
            </a:r>
            <a:r>
              <a:rPr dirty="0" spc="-10"/>
              <a:t> </a:t>
            </a:r>
            <a:r>
              <a:rPr dirty="0" spc="-114"/>
              <a:t>of</a:t>
            </a:r>
            <a:r>
              <a:rPr dirty="0" spc="-10"/>
              <a:t> </a:t>
            </a:r>
            <a:r>
              <a:rPr dirty="0" spc="85"/>
              <a:t>state</a:t>
            </a:r>
            <a:r>
              <a:rPr dirty="0" spc="-20"/>
              <a:t> </a:t>
            </a:r>
            <a:r>
              <a:rPr dirty="0" spc="85" b="0" i="1">
                <a:latin typeface="Bookman Old Style"/>
                <a:cs typeface="Bookman Old Style"/>
              </a:rPr>
              <a:t>P</a:t>
            </a:r>
            <a:r>
              <a:rPr dirty="0" spc="-375" b="0" i="1">
                <a:latin typeface="Bookman Old Style"/>
                <a:cs typeface="Bookman Old Style"/>
              </a:rPr>
              <a:t> </a:t>
            </a:r>
            <a:r>
              <a:rPr dirty="0" spc="80"/>
              <a:t>(</a:t>
            </a:r>
            <a:r>
              <a:rPr dirty="0" spc="80" b="0" i="1">
                <a:latin typeface="Bookman Old Style"/>
                <a:cs typeface="Bookman Old Style"/>
              </a:rPr>
              <a:t>ρ</a:t>
            </a:r>
            <a:r>
              <a:rPr dirty="0" spc="80"/>
              <a:t>)</a:t>
            </a:r>
            <a:r>
              <a:rPr dirty="0" spc="-10"/>
              <a:t> </a:t>
            </a:r>
            <a:r>
              <a:rPr dirty="0" spc="-40"/>
              <a:t>for</a:t>
            </a:r>
            <a:r>
              <a:rPr dirty="0" spc="-10"/>
              <a:t> </a:t>
            </a:r>
            <a:r>
              <a:rPr dirty="0" spc="60"/>
              <a:t>dark</a:t>
            </a:r>
            <a:r>
              <a:rPr dirty="0" spc="-10"/>
              <a:t> </a:t>
            </a:r>
            <a:r>
              <a:rPr dirty="0" spc="100"/>
              <a:t>matter?</a:t>
            </a:r>
            <a:r>
              <a:rPr dirty="0" spc="395"/>
              <a:t> </a:t>
            </a:r>
            <a:r>
              <a:rPr dirty="0"/>
              <a:t>(Choose</a:t>
            </a:r>
            <a:r>
              <a:rPr dirty="0" spc="-10"/>
              <a:t>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679681"/>
            <a:ext cx="5959475" cy="25565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85" b="0" i="1">
                <a:latin typeface="Bookman Old Style"/>
                <a:cs typeface="Bookman Old Style"/>
              </a:rPr>
              <a:t>P</a:t>
            </a:r>
            <a:r>
              <a:rPr dirty="0" sz="2450" spc="29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85" b="0" i="1">
                <a:latin typeface="Bookman Old Style"/>
                <a:cs typeface="Bookman Old Style"/>
              </a:rPr>
              <a:t>P</a:t>
            </a:r>
            <a:r>
              <a:rPr dirty="0" sz="2450" spc="29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ρ/</a:t>
            </a:r>
            <a:r>
              <a:rPr dirty="0" sz="2450" spc="-25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85" b="0" i="1">
                <a:latin typeface="Bookman Old Style"/>
                <a:cs typeface="Bookman Old Style"/>
              </a:rPr>
              <a:t>P</a:t>
            </a:r>
            <a:r>
              <a:rPr dirty="0" sz="2450" spc="29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180" i="1">
                <a:latin typeface="Arial"/>
                <a:cs typeface="Arial"/>
              </a:rPr>
              <a:t>−</a:t>
            </a:r>
            <a:r>
              <a:rPr dirty="0" sz="2450" spc="180" b="0" i="1">
                <a:latin typeface="Bookman Old Style"/>
                <a:cs typeface="Bookman Old Style"/>
              </a:rPr>
              <a:t>ρ</a:t>
            </a:r>
            <a:endParaRPr sz="2450">
              <a:latin typeface="Bookman Old Style"/>
              <a:cs typeface="Bookman Old Style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86715" algn="l"/>
              </a:tabLst>
            </a:pPr>
            <a:r>
              <a:rPr dirty="0" sz="2450" spc="85" b="0" i="1">
                <a:latin typeface="Bookman Old Style"/>
                <a:cs typeface="Bookman Old Style"/>
              </a:rPr>
              <a:t>P</a:t>
            </a:r>
            <a:r>
              <a:rPr dirty="0" sz="2450" spc="29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ρ</a:t>
            </a:r>
            <a:endParaRPr sz="2450">
              <a:latin typeface="Bookman Old Style"/>
              <a:cs typeface="Bookman Old Style"/>
            </a:endParaRPr>
          </a:p>
          <a:p>
            <a:pPr marL="38671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don’t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enough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information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know.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63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8254365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pc="114"/>
              <a:t>What</a:t>
            </a:r>
            <a:r>
              <a:rPr dirty="0" spc="-15"/>
              <a:t> </a:t>
            </a:r>
            <a:r>
              <a:rPr dirty="0"/>
              <a:t>is</a:t>
            </a:r>
            <a:r>
              <a:rPr dirty="0" spc="-10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equation</a:t>
            </a:r>
            <a:r>
              <a:rPr dirty="0" spc="-10"/>
              <a:t> </a:t>
            </a:r>
            <a:r>
              <a:rPr dirty="0" spc="-114"/>
              <a:t>of</a:t>
            </a:r>
            <a:r>
              <a:rPr dirty="0" spc="-10"/>
              <a:t> </a:t>
            </a:r>
            <a:r>
              <a:rPr dirty="0" spc="85"/>
              <a:t>state</a:t>
            </a:r>
            <a:r>
              <a:rPr dirty="0" spc="-20"/>
              <a:t> </a:t>
            </a:r>
            <a:r>
              <a:rPr dirty="0" spc="85" b="0" i="1">
                <a:latin typeface="Bookman Old Style"/>
                <a:cs typeface="Bookman Old Style"/>
              </a:rPr>
              <a:t>P</a:t>
            </a:r>
            <a:r>
              <a:rPr dirty="0" spc="-375" b="0" i="1">
                <a:latin typeface="Bookman Old Style"/>
                <a:cs typeface="Bookman Old Style"/>
              </a:rPr>
              <a:t> </a:t>
            </a:r>
            <a:r>
              <a:rPr dirty="0" spc="80"/>
              <a:t>(</a:t>
            </a:r>
            <a:r>
              <a:rPr dirty="0" spc="80" b="0" i="1">
                <a:latin typeface="Bookman Old Style"/>
                <a:cs typeface="Bookman Old Style"/>
              </a:rPr>
              <a:t>ρ</a:t>
            </a:r>
            <a:r>
              <a:rPr dirty="0" spc="80"/>
              <a:t>)</a:t>
            </a:r>
            <a:r>
              <a:rPr dirty="0" spc="-10"/>
              <a:t> </a:t>
            </a:r>
            <a:r>
              <a:rPr dirty="0" spc="-40"/>
              <a:t>for</a:t>
            </a:r>
            <a:r>
              <a:rPr dirty="0" spc="-10"/>
              <a:t> </a:t>
            </a:r>
            <a:r>
              <a:rPr dirty="0" spc="60"/>
              <a:t>dark</a:t>
            </a:r>
            <a:r>
              <a:rPr dirty="0" spc="-10"/>
              <a:t> </a:t>
            </a:r>
            <a:r>
              <a:rPr dirty="0" spc="100"/>
              <a:t>matter?</a:t>
            </a:r>
            <a:r>
              <a:rPr dirty="0" spc="395"/>
              <a:t> </a:t>
            </a:r>
            <a:r>
              <a:rPr dirty="0"/>
              <a:t>(Choose</a:t>
            </a:r>
            <a:r>
              <a:rPr dirty="0" spc="-10"/>
              <a:t> 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1679681"/>
            <a:ext cx="5966460" cy="317627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Font typeface="Garamond"/>
              <a:buAutoNum type="alphaUcPeriod"/>
              <a:tabLst>
                <a:tab pos="394335" algn="l"/>
              </a:tabLst>
            </a:pPr>
            <a:r>
              <a:rPr dirty="0" sz="2450" spc="85" b="0" i="1">
                <a:latin typeface="Bookman Old Style"/>
                <a:cs typeface="Bookman Old Style"/>
              </a:rPr>
              <a:t>P</a:t>
            </a:r>
            <a:r>
              <a:rPr dirty="0" sz="2450" spc="29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0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94335" algn="l"/>
              </a:tabLst>
            </a:pPr>
            <a:r>
              <a:rPr dirty="0" sz="2450" spc="85" b="0" i="1">
                <a:latin typeface="Bookman Old Style"/>
                <a:cs typeface="Bookman Old Style"/>
              </a:rPr>
              <a:t>P</a:t>
            </a:r>
            <a:r>
              <a:rPr dirty="0" sz="2450" spc="29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25" b="0" i="1">
                <a:latin typeface="Bookman Old Style"/>
                <a:cs typeface="Bookman Old Style"/>
              </a:rPr>
              <a:t>ρ/</a:t>
            </a:r>
            <a:r>
              <a:rPr dirty="0" sz="2450" spc="-25">
                <a:latin typeface="Garamond"/>
                <a:cs typeface="Garamond"/>
              </a:rPr>
              <a:t>3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93700" algn="l"/>
              </a:tabLst>
            </a:pPr>
            <a:r>
              <a:rPr dirty="0" sz="2450" spc="85" b="0" i="1">
                <a:latin typeface="Bookman Old Style"/>
                <a:cs typeface="Bookman Old Style"/>
              </a:rPr>
              <a:t>P</a:t>
            </a:r>
            <a:r>
              <a:rPr dirty="0" sz="2450" spc="29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180" i="1">
                <a:latin typeface="Arial"/>
                <a:cs typeface="Arial"/>
              </a:rPr>
              <a:t>−</a:t>
            </a:r>
            <a:r>
              <a:rPr dirty="0" sz="2450" spc="180" b="0" i="1">
                <a:latin typeface="Bookman Old Style"/>
                <a:cs typeface="Bookman Old Style"/>
              </a:rPr>
              <a:t>ρ</a:t>
            </a:r>
            <a:endParaRPr sz="2450">
              <a:latin typeface="Bookman Old Style"/>
              <a:cs typeface="Bookman Old Style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Font typeface="Garamond"/>
              <a:buAutoNum type="alphaUcPeriod"/>
              <a:tabLst>
                <a:tab pos="393700" algn="l"/>
              </a:tabLst>
            </a:pPr>
            <a:r>
              <a:rPr dirty="0" sz="2450" spc="85" b="0" i="1">
                <a:latin typeface="Bookman Old Style"/>
                <a:cs typeface="Bookman Old Style"/>
              </a:rPr>
              <a:t>P</a:t>
            </a:r>
            <a:r>
              <a:rPr dirty="0" sz="2450" spc="295" b="0" i="1">
                <a:latin typeface="Bookman Old Style"/>
                <a:cs typeface="Bookman Old Style"/>
              </a:rPr>
              <a:t> </a:t>
            </a:r>
            <a:r>
              <a:rPr dirty="0" sz="2450" spc="130">
                <a:latin typeface="Garamond"/>
                <a:cs typeface="Garamond"/>
              </a:rPr>
              <a:t>=</a:t>
            </a:r>
            <a:r>
              <a:rPr dirty="0" sz="2450" spc="70">
                <a:latin typeface="Garamond"/>
                <a:cs typeface="Garamond"/>
              </a:rPr>
              <a:t> </a:t>
            </a:r>
            <a:r>
              <a:rPr dirty="0" sz="2450" spc="-50" b="0" i="1">
                <a:latin typeface="Bookman Old Style"/>
                <a:cs typeface="Bookman Old Style"/>
              </a:rPr>
              <a:t>ρ</a:t>
            </a:r>
            <a:endParaRPr sz="2450">
              <a:latin typeface="Bookman Old Style"/>
              <a:cs typeface="Bookman Old Style"/>
            </a:endParaRPr>
          </a:p>
          <a:p>
            <a:pPr marL="394335" indent="-34988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don’t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enough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information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know.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63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55"/>
              <a:t>Shortly</a:t>
            </a:r>
            <a:r>
              <a:rPr dirty="0" spc="254"/>
              <a:t> </a:t>
            </a:r>
            <a:r>
              <a:rPr dirty="0"/>
              <a:t>after</a:t>
            </a:r>
            <a:r>
              <a:rPr dirty="0" spc="250"/>
              <a:t> </a:t>
            </a:r>
            <a:r>
              <a:rPr dirty="0" spc="80"/>
              <a:t>antimatter</a:t>
            </a:r>
            <a:r>
              <a:rPr dirty="0" spc="250"/>
              <a:t> </a:t>
            </a:r>
            <a:r>
              <a:rPr dirty="0"/>
              <a:t>finished</a:t>
            </a:r>
            <a:r>
              <a:rPr dirty="0" spc="254"/>
              <a:t> </a:t>
            </a:r>
            <a:r>
              <a:rPr dirty="0" spc="60"/>
              <a:t>annihilating,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50"/>
              <a:t> </a:t>
            </a:r>
            <a:r>
              <a:rPr dirty="0"/>
              <a:t>energy</a:t>
            </a:r>
            <a:r>
              <a:rPr dirty="0" spc="254"/>
              <a:t> </a:t>
            </a:r>
            <a:r>
              <a:rPr dirty="0"/>
              <a:t>in</a:t>
            </a:r>
            <a:r>
              <a:rPr dirty="0" spc="250"/>
              <a:t> </a:t>
            </a:r>
            <a:r>
              <a:rPr dirty="0" spc="40"/>
              <a:t>radi- </a:t>
            </a:r>
            <a:r>
              <a:rPr dirty="0"/>
              <a:t>ation</a:t>
            </a:r>
            <a:r>
              <a:rPr dirty="0" spc="270"/>
              <a:t> </a:t>
            </a:r>
            <a:r>
              <a:rPr dirty="0"/>
              <a:t>was</a:t>
            </a:r>
            <a:r>
              <a:rPr dirty="0" spc="270"/>
              <a:t> </a:t>
            </a:r>
            <a:r>
              <a:rPr dirty="0"/>
              <a:t>much</a:t>
            </a:r>
            <a:r>
              <a:rPr dirty="0" spc="275"/>
              <a:t> </a:t>
            </a:r>
            <a:r>
              <a:rPr dirty="0" spc="55"/>
              <a:t>greater</a:t>
            </a:r>
            <a:r>
              <a:rPr dirty="0" spc="270"/>
              <a:t> </a:t>
            </a:r>
            <a:r>
              <a:rPr dirty="0" spc="70"/>
              <a:t>than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70"/>
              <a:t> </a:t>
            </a:r>
            <a:r>
              <a:rPr dirty="0"/>
              <a:t>energy</a:t>
            </a:r>
            <a:r>
              <a:rPr dirty="0" spc="270"/>
              <a:t> </a:t>
            </a:r>
            <a:r>
              <a:rPr dirty="0"/>
              <a:t>in</a:t>
            </a:r>
            <a:r>
              <a:rPr dirty="0" spc="275"/>
              <a:t> </a:t>
            </a:r>
            <a:r>
              <a:rPr dirty="0" spc="85"/>
              <a:t>matter.</a:t>
            </a:r>
            <a:r>
              <a:rPr dirty="0" spc="40"/>
              <a:t>  </a:t>
            </a:r>
            <a:r>
              <a:rPr dirty="0" spc="70"/>
              <a:t>At</a:t>
            </a:r>
            <a:r>
              <a:rPr dirty="0" spc="275"/>
              <a:t> </a:t>
            </a:r>
            <a:r>
              <a:rPr dirty="0" spc="114"/>
              <a:t>that</a:t>
            </a:r>
            <a:r>
              <a:rPr dirty="0" spc="270"/>
              <a:t> </a:t>
            </a:r>
            <a:r>
              <a:rPr dirty="0" spc="30"/>
              <a:t>time </a:t>
            </a:r>
            <a:r>
              <a:rPr dirty="0"/>
              <a:t>was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70"/>
              <a:t> </a:t>
            </a:r>
            <a:r>
              <a:rPr dirty="0" spc="45"/>
              <a:t>density</a:t>
            </a:r>
            <a:r>
              <a:rPr dirty="0" spc="175"/>
              <a:t> </a:t>
            </a:r>
            <a:r>
              <a:rPr dirty="0"/>
              <a:t>of</a:t>
            </a:r>
            <a:r>
              <a:rPr dirty="0" spc="170"/>
              <a:t> </a:t>
            </a:r>
            <a:r>
              <a:rPr dirty="0" spc="60"/>
              <a:t>dark</a:t>
            </a:r>
            <a:r>
              <a:rPr dirty="0" spc="170"/>
              <a:t> </a:t>
            </a:r>
            <a:r>
              <a:rPr dirty="0"/>
              <a:t>energy</a:t>
            </a:r>
            <a:r>
              <a:rPr dirty="0" spc="17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1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/>
              <a:t>(Choose</a:t>
            </a:r>
            <a:r>
              <a:rPr dirty="0" spc="175"/>
              <a:t> </a:t>
            </a:r>
            <a:r>
              <a:rPr dirty="0" spc="-20"/>
              <a:t>one)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5494655" cy="154432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much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smaller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matter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comparable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matter</a:t>
            </a:r>
            <a:endParaRPr sz="2450">
              <a:latin typeface="Garamond"/>
              <a:cs typeface="Garamond"/>
            </a:endParaRPr>
          </a:p>
          <a:p>
            <a:pPr marL="38227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270" algn="l"/>
              </a:tabLst>
            </a:pPr>
            <a:r>
              <a:rPr dirty="0" sz="2450">
                <a:latin typeface="Garamond"/>
                <a:cs typeface="Garamond"/>
              </a:rPr>
              <a:t>much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larger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matter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8635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14.5.</a:t>
            </a:r>
            <a:r>
              <a:rPr dirty="0" sz="1200" spc="24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MATTER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DARK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ENERGY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270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 spc="55"/>
              <a:t>Shortly</a:t>
            </a:r>
            <a:r>
              <a:rPr dirty="0" spc="254"/>
              <a:t> </a:t>
            </a:r>
            <a:r>
              <a:rPr dirty="0"/>
              <a:t>after</a:t>
            </a:r>
            <a:r>
              <a:rPr dirty="0" spc="250"/>
              <a:t> </a:t>
            </a:r>
            <a:r>
              <a:rPr dirty="0" spc="80"/>
              <a:t>antimatter</a:t>
            </a:r>
            <a:r>
              <a:rPr dirty="0" spc="250"/>
              <a:t> </a:t>
            </a:r>
            <a:r>
              <a:rPr dirty="0"/>
              <a:t>finished</a:t>
            </a:r>
            <a:r>
              <a:rPr dirty="0" spc="254"/>
              <a:t> </a:t>
            </a:r>
            <a:r>
              <a:rPr dirty="0" spc="60"/>
              <a:t>annihilating,</a:t>
            </a:r>
            <a:r>
              <a:rPr dirty="0" spc="260"/>
              <a:t> </a:t>
            </a:r>
            <a:r>
              <a:rPr dirty="0"/>
              <a:t>the</a:t>
            </a:r>
            <a:r>
              <a:rPr dirty="0" spc="250"/>
              <a:t> </a:t>
            </a:r>
            <a:r>
              <a:rPr dirty="0"/>
              <a:t>energy</a:t>
            </a:r>
            <a:r>
              <a:rPr dirty="0" spc="254"/>
              <a:t> </a:t>
            </a:r>
            <a:r>
              <a:rPr dirty="0"/>
              <a:t>in</a:t>
            </a:r>
            <a:r>
              <a:rPr dirty="0" spc="250"/>
              <a:t> </a:t>
            </a:r>
            <a:r>
              <a:rPr dirty="0" spc="40"/>
              <a:t>radi- </a:t>
            </a:r>
            <a:r>
              <a:rPr dirty="0"/>
              <a:t>ation</a:t>
            </a:r>
            <a:r>
              <a:rPr dirty="0" spc="270"/>
              <a:t> </a:t>
            </a:r>
            <a:r>
              <a:rPr dirty="0"/>
              <a:t>was</a:t>
            </a:r>
            <a:r>
              <a:rPr dirty="0" spc="270"/>
              <a:t> </a:t>
            </a:r>
            <a:r>
              <a:rPr dirty="0"/>
              <a:t>much</a:t>
            </a:r>
            <a:r>
              <a:rPr dirty="0" spc="275"/>
              <a:t> </a:t>
            </a:r>
            <a:r>
              <a:rPr dirty="0" spc="55"/>
              <a:t>greater</a:t>
            </a:r>
            <a:r>
              <a:rPr dirty="0" spc="270"/>
              <a:t> </a:t>
            </a:r>
            <a:r>
              <a:rPr dirty="0" spc="70"/>
              <a:t>than</a:t>
            </a:r>
            <a:r>
              <a:rPr dirty="0" spc="275"/>
              <a:t> </a:t>
            </a:r>
            <a:r>
              <a:rPr dirty="0"/>
              <a:t>the</a:t>
            </a:r>
            <a:r>
              <a:rPr dirty="0" spc="270"/>
              <a:t> </a:t>
            </a:r>
            <a:r>
              <a:rPr dirty="0"/>
              <a:t>energy</a:t>
            </a:r>
            <a:r>
              <a:rPr dirty="0" spc="270"/>
              <a:t> </a:t>
            </a:r>
            <a:r>
              <a:rPr dirty="0"/>
              <a:t>in</a:t>
            </a:r>
            <a:r>
              <a:rPr dirty="0" spc="275"/>
              <a:t> </a:t>
            </a:r>
            <a:r>
              <a:rPr dirty="0" spc="85"/>
              <a:t>matter.</a:t>
            </a:r>
            <a:r>
              <a:rPr dirty="0" spc="40"/>
              <a:t>  </a:t>
            </a:r>
            <a:r>
              <a:rPr dirty="0" spc="70"/>
              <a:t>At</a:t>
            </a:r>
            <a:r>
              <a:rPr dirty="0" spc="275"/>
              <a:t> </a:t>
            </a:r>
            <a:r>
              <a:rPr dirty="0" spc="114"/>
              <a:t>that</a:t>
            </a:r>
            <a:r>
              <a:rPr dirty="0" spc="270"/>
              <a:t> </a:t>
            </a:r>
            <a:r>
              <a:rPr dirty="0" spc="30"/>
              <a:t>time </a:t>
            </a:r>
            <a:r>
              <a:rPr dirty="0"/>
              <a:t>was</a:t>
            </a:r>
            <a:r>
              <a:rPr dirty="0" spc="160"/>
              <a:t> </a:t>
            </a:r>
            <a:r>
              <a:rPr dirty="0"/>
              <a:t>the</a:t>
            </a:r>
            <a:r>
              <a:rPr dirty="0" spc="170"/>
              <a:t> </a:t>
            </a:r>
            <a:r>
              <a:rPr dirty="0" spc="45"/>
              <a:t>density</a:t>
            </a:r>
            <a:r>
              <a:rPr dirty="0" spc="175"/>
              <a:t> </a:t>
            </a:r>
            <a:r>
              <a:rPr dirty="0"/>
              <a:t>of</a:t>
            </a:r>
            <a:r>
              <a:rPr dirty="0" spc="170"/>
              <a:t> </a:t>
            </a:r>
            <a:r>
              <a:rPr dirty="0" spc="60"/>
              <a:t>dark</a:t>
            </a:r>
            <a:r>
              <a:rPr dirty="0" spc="170"/>
              <a:t> </a:t>
            </a:r>
            <a:r>
              <a:rPr dirty="0"/>
              <a:t>energy</a:t>
            </a:r>
            <a:r>
              <a:rPr dirty="0" spc="17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1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/>
              <a:t>(Choose</a:t>
            </a:r>
            <a:r>
              <a:rPr dirty="0" spc="175"/>
              <a:t> </a:t>
            </a:r>
            <a:r>
              <a:rPr dirty="0" spc="-20"/>
              <a:t>one)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8267700" cy="368236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much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smaller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matter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comparable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matter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much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larger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than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matter</a:t>
            </a:r>
            <a:endParaRPr sz="2450">
              <a:latin typeface="Garamond"/>
              <a:cs typeface="Garamond"/>
            </a:endParaRPr>
          </a:p>
          <a:p>
            <a:pPr algn="just" marL="23495" marR="5080" indent="-11430">
              <a:lnSpc>
                <a:spcPct val="101699"/>
              </a:lnSpc>
              <a:spcBef>
                <a:spcPts val="1889"/>
              </a:spcBef>
            </a:pPr>
            <a:r>
              <a:rPr dirty="0" sz="2450" b="1">
                <a:latin typeface="Georgia"/>
                <a:cs typeface="Georgia"/>
              </a:rPr>
              <a:t>Solution:</a:t>
            </a:r>
            <a:r>
              <a:rPr dirty="0" sz="2450" spc="185" b="1">
                <a:latin typeface="Georgia"/>
                <a:cs typeface="Georgia"/>
              </a:rPr>
              <a:t>  </a:t>
            </a:r>
            <a:r>
              <a:rPr dirty="0" sz="2450" spc="65">
                <a:latin typeface="Garamond"/>
                <a:cs typeface="Garamond"/>
              </a:rPr>
              <a:t>A.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Remember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over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time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26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matter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radiation</a:t>
            </a:r>
            <a:r>
              <a:rPr dirty="0" sz="2450" spc="54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decreasing,</a:t>
            </a:r>
            <a:r>
              <a:rPr dirty="0" sz="2450" spc="15">
                <a:latin typeface="Garamond"/>
                <a:cs typeface="Garamond"/>
              </a:rPr>
              <a:t>  </a:t>
            </a:r>
            <a:r>
              <a:rPr dirty="0" sz="2450">
                <a:latin typeface="Garamond"/>
                <a:cs typeface="Garamond"/>
              </a:rPr>
              <a:t>while</a:t>
            </a:r>
            <a:r>
              <a:rPr dirty="0" sz="2450" spc="5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54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density</a:t>
            </a:r>
            <a:r>
              <a:rPr dirty="0" sz="2450" spc="5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540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dark</a:t>
            </a:r>
            <a:r>
              <a:rPr dirty="0" sz="2450" spc="5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 </a:t>
            </a:r>
            <a:r>
              <a:rPr dirty="0" sz="2450" spc="75">
                <a:latin typeface="Garamond"/>
                <a:cs typeface="Garamond"/>
              </a:rPr>
              <a:t>stays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same.</a:t>
            </a:r>
            <a:r>
              <a:rPr dirty="0" sz="2450" spc="5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Projecting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backward,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dark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must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been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negligibly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small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95">
                <a:latin typeface="Garamond"/>
                <a:cs typeface="Garamond"/>
              </a:rPr>
              <a:t>(but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zero)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contributor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budget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early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universe.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70789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14.6.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PROBLEMS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14.6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40" b="1">
                <a:latin typeface="Georgia"/>
                <a:cs typeface="Georgia"/>
              </a:rPr>
              <a:t>Problems</a:t>
            </a:r>
            <a:r>
              <a:rPr dirty="0" sz="1700" spc="9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with</a:t>
            </a:r>
            <a:r>
              <a:rPr dirty="0" sz="1700" spc="9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the</a:t>
            </a:r>
            <a:r>
              <a:rPr dirty="0" sz="1700" spc="9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Big</a:t>
            </a:r>
            <a:r>
              <a:rPr dirty="0" sz="1700" spc="9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Bang</a:t>
            </a:r>
            <a:r>
              <a:rPr dirty="0" sz="1700" spc="90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Model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072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14.6.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PROBLEMS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46227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185"/>
              <a:t> </a:t>
            </a:r>
            <a:r>
              <a:rPr dirty="0"/>
              <a:t>“flatness</a:t>
            </a:r>
            <a:r>
              <a:rPr dirty="0" spc="190"/>
              <a:t> </a:t>
            </a:r>
            <a:r>
              <a:rPr dirty="0"/>
              <a:t>problem”</a:t>
            </a:r>
            <a:r>
              <a:rPr dirty="0" spc="195"/>
              <a:t> </a:t>
            </a:r>
            <a:r>
              <a:rPr dirty="0"/>
              <a:t>is</a:t>
            </a:r>
            <a:r>
              <a:rPr dirty="0" spc="185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/>
              <a:t>(Choose</a:t>
            </a:r>
            <a:r>
              <a:rPr dirty="0" spc="19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1808021"/>
            <a:ext cx="8260080" cy="3819525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86715" marR="57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very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curvature,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such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violates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general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relativity.</a:t>
            </a:r>
            <a:endParaRPr sz="2450">
              <a:latin typeface="Garamond"/>
              <a:cs typeface="Garamond"/>
            </a:endParaRPr>
          </a:p>
          <a:p>
            <a:pPr algn="just" marL="386715" marR="57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very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curvature,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such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violates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general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relativity.</a:t>
            </a:r>
            <a:endParaRPr sz="2450">
              <a:latin typeface="Garamond"/>
              <a:cs typeface="Garamond"/>
            </a:endParaRPr>
          </a:p>
          <a:p>
            <a:pPr algn="just" marL="386715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flat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ours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should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recol-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lapsed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almost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instantly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after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Big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Bang.</a:t>
            </a:r>
            <a:endParaRPr sz="2450">
              <a:latin typeface="Garamond"/>
              <a:cs typeface="Garamond"/>
            </a:endParaRPr>
          </a:p>
          <a:p>
            <a:pPr algn="just" marL="386080" marR="635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measured</a:t>
            </a:r>
            <a:r>
              <a:rPr dirty="0" sz="2450" spc="4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curvature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isn’t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impossible,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but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seems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too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outrageous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coincidence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occurred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without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-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explanation.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79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14.1.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HISTORY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-15"/>
              <a:t> </a:t>
            </a:r>
            <a:r>
              <a:rPr dirty="0"/>
              <a:t>moment</a:t>
            </a:r>
            <a:r>
              <a:rPr dirty="0" spc="-10"/>
              <a:t> </a:t>
            </a:r>
            <a:r>
              <a:rPr dirty="0"/>
              <a:t>when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universe</a:t>
            </a:r>
            <a:r>
              <a:rPr dirty="0" spc="-10"/>
              <a:t> </a:t>
            </a:r>
            <a:r>
              <a:rPr dirty="0"/>
              <a:t>was</a:t>
            </a:r>
            <a:r>
              <a:rPr dirty="0" spc="-15"/>
              <a:t> </a:t>
            </a:r>
            <a:r>
              <a:rPr dirty="0" spc="145"/>
              <a:t>at</a:t>
            </a:r>
            <a:r>
              <a:rPr dirty="0" spc="-10"/>
              <a:t> </a:t>
            </a:r>
            <a:r>
              <a:rPr dirty="0" spc="55"/>
              <a:t>Planck</a:t>
            </a:r>
            <a:r>
              <a:rPr dirty="0" spc="-10"/>
              <a:t> </a:t>
            </a:r>
            <a:r>
              <a:rPr dirty="0" spc="45"/>
              <a:t>density</a:t>
            </a:r>
            <a:r>
              <a:rPr dirty="0" spc="-10"/>
              <a:t> </a:t>
            </a:r>
            <a:r>
              <a:rPr dirty="0"/>
              <a:t>is</a:t>
            </a:r>
            <a:r>
              <a:rPr dirty="0" spc="-10"/>
              <a:t> </a:t>
            </a:r>
            <a:r>
              <a:rPr dirty="0" spc="40"/>
              <a:t>important </a:t>
            </a:r>
            <a:r>
              <a:rPr dirty="0"/>
              <a:t>because</a:t>
            </a:r>
            <a:r>
              <a:rPr dirty="0" spc="204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 spc="75"/>
              <a:t>.</a:t>
            </a:r>
            <a:r>
              <a:rPr dirty="0" spc="-185"/>
              <a:t> </a:t>
            </a:r>
            <a:r>
              <a:rPr dirty="0"/>
              <a:t>(Choose</a:t>
            </a:r>
            <a:r>
              <a:rPr dirty="0" spc="204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260715" cy="280924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It’s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impossible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above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density.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began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moment.</a:t>
            </a:r>
            <a:endParaRPr sz="2450">
              <a:latin typeface="Garamond"/>
              <a:cs typeface="Garamond"/>
            </a:endParaRPr>
          </a:p>
          <a:p>
            <a:pPr marL="386715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85">
                <a:latin typeface="Garamond"/>
                <a:cs typeface="Garamond"/>
              </a:rPr>
              <a:t>That’s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earliest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moment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describe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our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current 	theories.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existed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before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that,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nothing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particularly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in-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teresting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happened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until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072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14.6.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PROBLEMS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26005"/>
            <a:ext cx="5462270" cy="403225"/>
          </a:xfrm>
          <a:prstGeom prst="rect"/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/>
              <a:t>The</a:t>
            </a:r>
            <a:r>
              <a:rPr dirty="0" spc="185"/>
              <a:t> </a:t>
            </a:r>
            <a:r>
              <a:rPr dirty="0"/>
              <a:t>“flatness</a:t>
            </a:r>
            <a:r>
              <a:rPr dirty="0" spc="190"/>
              <a:t> </a:t>
            </a:r>
            <a:r>
              <a:rPr dirty="0"/>
              <a:t>problem”</a:t>
            </a:r>
            <a:r>
              <a:rPr dirty="0" spc="195"/>
              <a:t> </a:t>
            </a:r>
            <a:r>
              <a:rPr dirty="0"/>
              <a:t>is</a:t>
            </a:r>
            <a:r>
              <a:rPr dirty="0" spc="185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 spc="75"/>
              <a:t>.</a:t>
            </a:r>
            <a:r>
              <a:rPr dirty="0" spc="-195"/>
              <a:t> </a:t>
            </a:r>
            <a:r>
              <a:rPr dirty="0"/>
              <a:t>(Choose</a:t>
            </a:r>
            <a:r>
              <a:rPr dirty="0" spc="19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1808021"/>
            <a:ext cx="8267065" cy="443992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algn="just" marL="393700" marR="571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very</a:t>
            </a:r>
            <a:r>
              <a:rPr dirty="0" sz="2450" spc="1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high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curvature,</a:t>
            </a:r>
            <a:r>
              <a:rPr dirty="0" sz="2450" spc="18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6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such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violates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general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relativity.</a:t>
            </a:r>
            <a:endParaRPr sz="2450">
              <a:latin typeface="Garamond"/>
              <a:cs typeface="Garamond"/>
            </a:endParaRPr>
          </a:p>
          <a:p>
            <a:pPr algn="just" marL="393700" marR="5715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22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very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low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curvature,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such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violates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general</a:t>
            </a:r>
            <a:r>
              <a:rPr dirty="0" sz="2450" spc="28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relativity.</a:t>
            </a:r>
            <a:endParaRPr sz="2450">
              <a:latin typeface="Garamond"/>
              <a:cs typeface="Garamond"/>
            </a:endParaRPr>
          </a:p>
          <a:p>
            <a:pPr algn="just" marL="393700" marR="5080" indent="-36195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A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flat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as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ours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should</a:t>
            </a:r>
            <a:r>
              <a:rPr dirty="0" sz="2450" spc="21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recol-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lapsed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almost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instantly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after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the</a:t>
            </a:r>
            <a:r>
              <a:rPr dirty="0" sz="2450" spc="254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Big</a:t>
            </a:r>
            <a:r>
              <a:rPr dirty="0" sz="2450" spc="25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Bang.</a:t>
            </a:r>
            <a:endParaRPr sz="2450">
              <a:latin typeface="Garamond"/>
              <a:cs typeface="Garamond"/>
            </a:endParaRPr>
          </a:p>
          <a:p>
            <a:pPr algn="just" marL="393065" marR="635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measured</a:t>
            </a:r>
            <a:r>
              <a:rPr dirty="0" sz="2450" spc="4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curvature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45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isn’t</a:t>
            </a:r>
            <a:r>
              <a:rPr dirty="0" sz="2450" spc="4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impossible,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but </a:t>
            </a:r>
            <a:r>
              <a:rPr dirty="0" sz="2450" spc="4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seems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too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outrageous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130">
                <a:latin typeface="Garamond"/>
                <a:cs typeface="Garamond"/>
              </a:rPr>
              <a:t>a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coincidence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3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occurred</a:t>
            </a:r>
            <a:r>
              <a:rPr dirty="0" sz="2450" spc="3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without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-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explanation.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072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14.6.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PROBLEMS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162300" algn="l"/>
              </a:tabLst>
            </a:pPr>
            <a:r>
              <a:rPr dirty="0"/>
              <a:t>Which</a:t>
            </a:r>
            <a:r>
              <a:rPr dirty="0" spc="350"/>
              <a:t> </a:t>
            </a:r>
            <a:r>
              <a:rPr dirty="0"/>
              <a:t>of</a:t>
            </a:r>
            <a:r>
              <a:rPr dirty="0" spc="355"/>
              <a:t> </a:t>
            </a:r>
            <a:r>
              <a:rPr dirty="0"/>
              <a:t>the</a:t>
            </a:r>
            <a:r>
              <a:rPr dirty="0" spc="350"/>
              <a:t> </a:t>
            </a:r>
            <a:r>
              <a:rPr dirty="0"/>
              <a:t>following</a:t>
            </a:r>
            <a:r>
              <a:rPr dirty="0" spc="350"/>
              <a:t> </a:t>
            </a:r>
            <a:r>
              <a:rPr dirty="0" spc="50"/>
              <a:t>best</a:t>
            </a:r>
            <a:r>
              <a:rPr dirty="0" spc="350"/>
              <a:t> </a:t>
            </a:r>
            <a:r>
              <a:rPr dirty="0"/>
              <a:t>describes</a:t>
            </a:r>
            <a:r>
              <a:rPr dirty="0" spc="355"/>
              <a:t> </a:t>
            </a:r>
            <a:r>
              <a:rPr dirty="0"/>
              <a:t>the</a:t>
            </a:r>
            <a:r>
              <a:rPr dirty="0" spc="350"/>
              <a:t> </a:t>
            </a:r>
            <a:r>
              <a:rPr dirty="0"/>
              <a:t>theoretical</a:t>
            </a:r>
            <a:r>
              <a:rPr dirty="0" spc="350"/>
              <a:t> </a:t>
            </a:r>
            <a:r>
              <a:rPr dirty="0" spc="-10"/>
              <a:t>predictions </a:t>
            </a:r>
            <a:r>
              <a:rPr dirty="0"/>
              <a:t>of</a:t>
            </a:r>
            <a:r>
              <a:rPr dirty="0" spc="185"/>
              <a:t> </a:t>
            </a:r>
            <a:r>
              <a:rPr dirty="0"/>
              <a:t>magnetic</a:t>
            </a:r>
            <a:r>
              <a:rPr dirty="0" spc="195"/>
              <a:t> </a:t>
            </a:r>
            <a:r>
              <a:rPr dirty="0" spc="-10"/>
              <a:t>monopoles?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8260080" cy="394779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algn="just"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 spc="50">
                <a:latin typeface="Garamond"/>
                <a:cs typeface="Garamond"/>
              </a:rPr>
              <a:t>Magnetic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monopoles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should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able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exist.</a:t>
            </a:r>
            <a:endParaRPr sz="2450">
              <a:latin typeface="Garamond"/>
              <a:cs typeface="Garamond"/>
            </a:endParaRPr>
          </a:p>
          <a:p>
            <a:pPr algn="just" marL="386715" marR="571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50">
                <a:latin typeface="Garamond"/>
                <a:cs typeface="Garamond"/>
              </a:rPr>
              <a:t>Magnetic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monopoles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exist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principle,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would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quickly</a:t>
            </a:r>
            <a:r>
              <a:rPr dirty="0" sz="2450" spc="4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decay.</a:t>
            </a:r>
            <a:endParaRPr sz="2450">
              <a:latin typeface="Garamond"/>
              <a:cs typeface="Garamond"/>
            </a:endParaRPr>
          </a:p>
          <a:p>
            <a:pPr algn="just" marL="386715" marR="57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50">
                <a:latin typeface="Garamond"/>
                <a:cs typeface="Garamond"/>
              </a:rPr>
              <a:t>Magnetic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monopoles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exist,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stable,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right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conditions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create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never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occurred.</a:t>
            </a:r>
            <a:endParaRPr sz="2450">
              <a:latin typeface="Garamond"/>
              <a:cs typeface="Garamond"/>
            </a:endParaRPr>
          </a:p>
          <a:p>
            <a:pPr algn="just" marL="386080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7985" algn="l"/>
              </a:tabLst>
            </a:pPr>
            <a:r>
              <a:rPr dirty="0" sz="2450" spc="50">
                <a:latin typeface="Garamond"/>
                <a:cs typeface="Garamond"/>
              </a:rPr>
              <a:t>Magnetic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monopoles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exist,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stable,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right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conditions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create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-260" b="0" i="1">
                <a:latin typeface="Bookman Old Style"/>
                <a:cs typeface="Bookman Old Style"/>
              </a:rPr>
              <a:t>have</a:t>
            </a:r>
            <a:r>
              <a:rPr dirty="0" sz="2450" spc="44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occurred,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com-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pletely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explanation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5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needed</a:t>
            </a:r>
            <a:r>
              <a:rPr dirty="0" sz="2450" spc="5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5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why</a:t>
            </a:r>
            <a:r>
              <a:rPr dirty="0" sz="2450" spc="5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5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never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see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them.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0725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14.6.</a:t>
            </a:r>
            <a:r>
              <a:rPr dirty="0" sz="1200" spc="260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PROBLEMS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  <a:tabLst>
                <a:tab pos="3162300" algn="l"/>
              </a:tabLst>
            </a:pPr>
            <a:r>
              <a:rPr dirty="0"/>
              <a:t>Which</a:t>
            </a:r>
            <a:r>
              <a:rPr dirty="0" spc="350"/>
              <a:t> </a:t>
            </a:r>
            <a:r>
              <a:rPr dirty="0"/>
              <a:t>of</a:t>
            </a:r>
            <a:r>
              <a:rPr dirty="0" spc="355"/>
              <a:t> </a:t>
            </a:r>
            <a:r>
              <a:rPr dirty="0"/>
              <a:t>the</a:t>
            </a:r>
            <a:r>
              <a:rPr dirty="0" spc="350"/>
              <a:t> </a:t>
            </a:r>
            <a:r>
              <a:rPr dirty="0"/>
              <a:t>following</a:t>
            </a:r>
            <a:r>
              <a:rPr dirty="0" spc="350"/>
              <a:t> </a:t>
            </a:r>
            <a:r>
              <a:rPr dirty="0" spc="50"/>
              <a:t>best</a:t>
            </a:r>
            <a:r>
              <a:rPr dirty="0" spc="350"/>
              <a:t> </a:t>
            </a:r>
            <a:r>
              <a:rPr dirty="0"/>
              <a:t>describes</a:t>
            </a:r>
            <a:r>
              <a:rPr dirty="0" spc="355"/>
              <a:t> </a:t>
            </a:r>
            <a:r>
              <a:rPr dirty="0"/>
              <a:t>the</a:t>
            </a:r>
            <a:r>
              <a:rPr dirty="0" spc="350"/>
              <a:t> </a:t>
            </a:r>
            <a:r>
              <a:rPr dirty="0"/>
              <a:t>theoretical</a:t>
            </a:r>
            <a:r>
              <a:rPr dirty="0" spc="350"/>
              <a:t> </a:t>
            </a:r>
            <a:r>
              <a:rPr dirty="0" spc="-10"/>
              <a:t>predictions </a:t>
            </a:r>
            <a:r>
              <a:rPr dirty="0"/>
              <a:t>of</a:t>
            </a:r>
            <a:r>
              <a:rPr dirty="0" spc="185"/>
              <a:t> </a:t>
            </a:r>
            <a:r>
              <a:rPr dirty="0"/>
              <a:t>magnetic</a:t>
            </a:r>
            <a:r>
              <a:rPr dirty="0" spc="195"/>
              <a:t> </a:t>
            </a:r>
            <a:r>
              <a:rPr dirty="0" spc="-10"/>
              <a:t>monopoles?</a:t>
            </a:r>
            <a:r>
              <a:rPr dirty="0"/>
              <a:t>	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267700" cy="456819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algn="just"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 spc="50">
                <a:latin typeface="Garamond"/>
                <a:cs typeface="Garamond"/>
              </a:rPr>
              <a:t>Magnetic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monopoles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should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able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exist.</a:t>
            </a:r>
            <a:endParaRPr sz="2450">
              <a:latin typeface="Garamond"/>
              <a:cs typeface="Garamond"/>
            </a:endParaRPr>
          </a:p>
          <a:p>
            <a:pPr algn="just" marL="393700" marR="5715" indent="-35814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50">
                <a:latin typeface="Garamond"/>
                <a:cs typeface="Garamond"/>
              </a:rPr>
              <a:t>Magnetic</a:t>
            </a:r>
            <a:r>
              <a:rPr dirty="0" sz="2450" spc="3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monopoles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exist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principle,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36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would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quickly</a:t>
            </a:r>
            <a:r>
              <a:rPr dirty="0" sz="2450" spc="41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decay.</a:t>
            </a:r>
            <a:endParaRPr sz="2450">
              <a:latin typeface="Garamond"/>
              <a:cs typeface="Garamond"/>
            </a:endParaRPr>
          </a:p>
          <a:p>
            <a:pPr algn="just" marL="393700" marR="5715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50">
                <a:latin typeface="Garamond"/>
                <a:cs typeface="Garamond"/>
              </a:rPr>
              <a:t>Magnetic</a:t>
            </a:r>
            <a:r>
              <a:rPr dirty="0" sz="2450" spc="1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monopoles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exist,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stable,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right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conditions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create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never</a:t>
            </a:r>
            <a:r>
              <a:rPr dirty="0" sz="2450" spc="2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occurred.</a:t>
            </a:r>
            <a:endParaRPr sz="2450">
              <a:latin typeface="Garamond"/>
              <a:cs typeface="Garamond"/>
            </a:endParaRPr>
          </a:p>
          <a:p>
            <a:pPr algn="just"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50">
                <a:latin typeface="Garamond"/>
                <a:cs typeface="Garamond"/>
              </a:rPr>
              <a:t>Magnetic</a:t>
            </a:r>
            <a:r>
              <a:rPr dirty="0" sz="2450" spc="1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monopoles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could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exist,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1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stable,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the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right</a:t>
            </a:r>
            <a:r>
              <a:rPr dirty="0" sz="2450" spc="3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conditions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create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them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-260" b="0" i="1">
                <a:latin typeface="Bookman Old Style"/>
                <a:cs typeface="Bookman Old Style"/>
              </a:rPr>
              <a:t>have</a:t>
            </a:r>
            <a:r>
              <a:rPr dirty="0" sz="2450" spc="44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occurred,</a:t>
            </a:r>
            <a:r>
              <a:rPr dirty="0" sz="2450" spc="4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36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some</a:t>
            </a:r>
            <a:r>
              <a:rPr dirty="0" sz="2450" spc="370">
                <a:latin typeface="Garamond"/>
                <a:cs typeface="Garamond"/>
              </a:rPr>
              <a:t> </a:t>
            </a:r>
            <a:r>
              <a:rPr dirty="0" sz="2450" spc="-20">
                <a:latin typeface="Garamond"/>
                <a:cs typeface="Garamond"/>
              </a:rPr>
              <a:t>com- </a:t>
            </a:r>
            <a:r>
              <a:rPr dirty="0" sz="2450" spc="-2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pletely</a:t>
            </a:r>
            <a:r>
              <a:rPr dirty="0" sz="2450" spc="509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different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explanation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5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needed</a:t>
            </a:r>
            <a:r>
              <a:rPr dirty="0" sz="2450" spc="5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5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why</a:t>
            </a:r>
            <a:r>
              <a:rPr dirty="0" sz="2450" spc="5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5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never</a:t>
            </a:r>
            <a:r>
              <a:rPr dirty="0" sz="2450" spc="50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see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them.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0789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14.6.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PROBLEMS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Guth’s</a:t>
            </a:r>
            <a:r>
              <a:rPr dirty="0" spc="355"/>
              <a:t> </a:t>
            </a:r>
            <a:r>
              <a:rPr dirty="0"/>
              <a:t>calculations</a:t>
            </a:r>
            <a:r>
              <a:rPr dirty="0" spc="360"/>
              <a:t> </a:t>
            </a:r>
            <a:r>
              <a:rPr dirty="0"/>
              <a:t>showed</a:t>
            </a:r>
            <a:r>
              <a:rPr dirty="0" spc="360"/>
              <a:t> </a:t>
            </a:r>
            <a:r>
              <a:rPr dirty="0" spc="114"/>
              <a:t>that</a:t>
            </a:r>
            <a:r>
              <a:rPr dirty="0" spc="365"/>
              <a:t> </a:t>
            </a:r>
            <a:r>
              <a:rPr dirty="0"/>
              <a:t>the</a:t>
            </a:r>
            <a:r>
              <a:rPr dirty="0" spc="365"/>
              <a:t> </a:t>
            </a:r>
            <a:r>
              <a:rPr dirty="0"/>
              <a:t>lack</a:t>
            </a:r>
            <a:r>
              <a:rPr dirty="0" spc="365"/>
              <a:t> </a:t>
            </a:r>
            <a:r>
              <a:rPr dirty="0"/>
              <a:t>of</a:t>
            </a:r>
            <a:r>
              <a:rPr dirty="0" spc="365"/>
              <a:t> </a:t>
            </a:r>
            <a:r>
              <a:rPr dirty="0"/>
              <a:t>magnetic</a:t>
            </a:r>
            <a:r>
              <a:rPr dirty="0" spc="360"/>
              <a:t> </a:t>
            </a:r>
            <a:r>
              <a:rPr dirty="0" spc="-10"/>
              <a:t>monopoles </a:t>
            </a:r>
            <a:r>
              <a:rPr dirty="0"/>
              <a:t>in</a:t>
            </a:r>
            <a:r>
              <a:rPr dirty="0" spc="40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/>
              <a:t>world</a:t>
            </a:r>
            <a:r>
              <a:rPr dirty="0" spc="40"/>
              <a:t> </a:t>
            </a:r>
            <a:r>
              <a:rPr dirty="0"/>
              <a:t>around</a:t>
            </a:r>
            <a:r>
              <a:rPr dirty="0" spc="35"/>
              <a:t> </a:t>
            </a:r>
            <a:r>
              <a:rPr dirty="0"/>
              <a:t>us</a:t>
            </a:r>
            <a:r>
              <a:rPr dirty="0" spc="35"/>
              <a:t> </a:t>
            </a:r>
            <a:r>
              <a:rPr dirty="0"/>
              <a:t>was</a:t>
            </a:r>
            <a:r>
              <a:rPr dirty="0" spc="35"/>
              <a:t> </a:t>
            </a:r>
            <a:r>
              <a:rPr dirty="0" spc="130"/>
              <a:t>a</a:t>
            </a:r>
            <a:r>
              <a:rPr dirty="0" spc="40"/>
              <a:t> </a:t>
            </a:r>
            <a:r>
              <a:rPr dirty="0" spc="70"/>
              <a:t>mystery</a:t>
            </a:r>
            <a:r>
              <a:rPr dirty="0" spc="35"/>
              <a:t> </a:t>
            </a:r>
            <a:r>
              <a:rPr dirty="0" spc="114"/>
              <a:t>that</a:t>
            </a:r>
            <a:r>
              <a:rPr dirty="0" spc="40"/>
              <a:t> </a:t>
            </a:r>
            <a:r>
              <a:rPr dirty="0"/>
              <a:t>needed</a:t>
            </a:r>
            <a:r>
              <a:rPr dirty="0" spc="40"/>
              <a:t> </a:t>
            </a:r>
            <a:r>
              <a:rPr dirty="0"/>
              <a:t>to</a:t>
            </a:r>
            <a:r>
              <a:rPr dirty="0" spc="40"/>
              <a:t> </a:t>
            </a:r>
            <a:r>
              <a:rPr dirty="0"/>
              <a:t>be</a:t>
            </a:r>
            <a:r>
              <a:rPr dirty="0" spc="35"/>
              <a:t> </a:t>
            </a:r>
            <a:r>
              <a:rPr dirty="0" spc="-10"/>
              <a:t>explained. </a:t>
            </a:r>
            <a:r>
              <a:rPr dirty="0" spc="110"/>
              <a:t>But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lack</a:t>
            </a:r>
            <a:r>
              <a:rPr dirty="0" spc="65"/>
              <a:t> </a:t>
            </a:r>
            <a:r>
              <a:rPr dirty="0" spc="-35"/>
              <a:t>of</a:t>
            </a:r>
            <a:r>
              <a:rPr dirty="0" spc="65"/>
              <a:t> </a:t>
            </a:r>
            <a:r>
              <a:rPr dirty="0"/>
              <a:t>tauons,</a:t>
            </a:r>
            <a:r>
              <a:rPr dirty="0" spc="85"/>
              <a:t> </a:t>
            </a:r>
            <a:r>
              <a:rPr dirty="0"/>
              <a:t>Higgs</a:t>
            </a:r>
            <a:r>
              <a:rPr dirty="0" spc="60"/>
              <a:t> </a:t>
            </a:r>
            <a:r>
              <a:rPr dirty="0"/>
              <a:t>bosons,</a:t>
            </a:r>
            <a:r>
              <a:rPr dirty="0" spc="85"/>
              <a:t> </a:t>
            </a:r>
            <a:r>
              <a:rPr dirty="0" spc="55"/>
              <a:t>and</a:t>
            </a:r>
            <a:r>
              <a:rPr dirty="0" spc="60"/>
              <a:t> </a:t>
            </a:r>
            <a:r>
              <a:rPr dirty="0" spc="65"/>
              <a:t>many</a:t>
            </a:r>
            <a:r>
              <a:rPr dirty="0" spc="70"/>
              <a:t> </a:t>
            </a:r>
            <a:r>
              <a:rPr dirty="0"/>
              <a:t>other</a:t>
            </a:r>
            <a:r>
              <a:rPr dirty="0" spc="60"/>
              <a:t> </a:t>
            </a:r>
            <a:r>
              <a:rPr dirty="0" spc="70"/>
              <a:t>parts</a:t>
            </a:r>
            <a:r>
              <a:rPr dirty="0" spc="65"/>
              <a:t> </a:t>
            </a:r>
            <a:r>
              <a:rPr dirty="0" spc="-35"/>
              <a:t>of</a:t>
            </a:r>
            <a:r>
              <a:rPr dirty="0" spc="65"/>
              <a:t> </a:t>
            </a:r>
            <a:r>
              <a:rPr dirty="0" spc="-25"/>
              <a:t>the </a:t>
            </a:r>
            <a:r>
              <a:rPr dirty="0" spc="70"/>
              <a:t>standard</a:t>
            </a:r>
            <a:r>
              <a:rPr dirty="0" spc="180"/>
              <a:t> </a:t>
            </a:r>
            <a:r>
              <a:rPr dirty="0"/>
              <a:t>model</a:t>
            </a:r>
            <a:r>
              <a:rPr dirty="0" spc="185"/>
              <a:t> </a:t>
            </a:r>
            <a:r>
              <a:rPr dirty="0"/>
              <a:t>was</a:t>
            </a:r>
            <a:r>
              <a:rPr dirty="0" spc="175"/>
              <a:t> </a:t>
            </a:r>
            <a:r>
              <a:rPr dirty="0" b="0" i="1">
                <a:latin typeface="Bookman Old Style"/>
                <a:cs typeface="Bookman Old Style"/>
              </a:rPr>
              <a:t>not</a:t>
            </a:r>
            <a:r>
              <a:rPr dirty="0" spc="295" b="0" i="1">
                <a:latin typeface="Bookman Old Style"/>
                <a:cs typeface="Bookman Old Style"/>
              </a:rPr>
              <a:t> </a:t>
            </a:r>
            <a:r>
              <a:rPr dirty="0"/>
              <a:t>considered</a:t>
            </a:r>
            <a:r>
              <a:rPr dirty="0" spc="180"/>
              <a:t> </a:t>
            </a:r>
            <a:r>
              <a:rPr dirty="0" spc="130"/>
              <a:t>a</a:t>
            </a:r>
            <a:r>
              <a:rPr dirty="0" spc="185"/>
              <a:t> </a:t>
            </a:r>
            <a:r>
              <a:rPr dirty="0" spc="70"/>
              <a:t>mystery</a:t>
            </a:r>
            <a:r>
              <a:rPr dirty="0" spc="180"/>
              <a:t> </a:t>
            </a:r>
            <a:r>
              <a:rPr dirty="0" spc="114"/>
              <a:t>that</a:t>
            </a:r>
            <a:r>
              <a:rPr dirty="0" spc="180"/>
              <a:t> </a:t>
            </a:r>
            <a:r>
              <a:rPr dirty="0"/>
              <a:t>needed</a:t>
            </a:r>
            <a:r>
              <a:rPr dirty="0" spc="185"/>
              <a:t> </a:t>
            </a:r>
            <a:r>
              <a:rPr dirty="0"/>
              <a:t>to</a:t>
            </a:r>
            <a:r>
              <a:rPr dirty="0" spc="180"/>
              <a:t> </a:t>
            </a:r>
            <a:r>
              <a:rPr dirty="0" spc="-25"/>
              <a:t>be </a:t>
            </a:r>
            <a:r>
              <a:rPr dirty="0"/>
              <a:t>solved.</a:t>
            </a:r>
            <a:r>
              <a:rPr dirty="0" spc="405"/>
              <a:t> </a:t>
            </a:r>
            <a:r>
              <a:rPr dirty="0" spc="90"/>
              <a:t>Why</a:t>
            </a:r>
            <a:r>
              <a:rPr dirty="0" spc="145"/>
              <a:t> </a:t>
            </a:r>
            <a:r>
              <a:rPr dirty="0" spc="60"/>
              <a:t>not?</a:t>
            </a:r>
            <a:r>
              <a:rPr dirty="0" spc="400"/>
              <a:t> </a:t>
            </a:r>
            <a:r>
              <a:rPr dirty="0"/>
              <a:t>(Choose</a:t>
            </a:r>
            <a:r>
              <a:rPr dirty="0" spc="1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3309123"/>
            <a:ext cx="8259445" cy="306070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86715" marR="698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87985" algn="l"/>
                <a:tab pos="1331595" algn="l"/>
                <a:tab pos="2372995" algn="l"/>
                <a:tab pos="3584575" algn="l"/>
                <a:tab pos="4714240" algn="l"/>
                <a:tab pos="5730240" algn="l"/>
                <a:tab pos="6395085" algn="l"/>
                <a:tab pos="7190105" algn="l"/>
              </a:tabLst>
            </a:pPr>
            <a:r>
              <a:rPr dirty="0" sz="2450" spc="-10">
                <a:latin typeface="Garamond"/>
                <a:cs typeface="Garamond"/>
              </a:rPr>
              <a:t>Grand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Unified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Theories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(GUTs)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predict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95">
                <a:latin typeface="Garamond"/>
                <a:cs typeface="Garamond"/>
              </a:rPr>
              <a:t>that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those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particles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cannot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exist.</a:t>
            </a:r>
            <a:endParaRPr sz="2450">
              <a:latin typeface="Garamond"/>
              <a:cs typeface="Garamond"/>
            </a:endParaRPr>
          </a:p>
          <a:p>
            <a:pPr marL="386715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  <a:tab pos="1275715" algn="l"/>
                <a:tab pos="2549525" algn="l"/>
                <a:tab pos="3110230" algn="l"/>
                <a:tab pos="4498975" algn="l"/>
                <a:tab pos="5596255" algn="l"/>
                <a:tab pos="5985510" algn="l"/>
                <a:tab pos="6703695" algn="l"/>
                <a:tab pos="7397115" algn="l"/>
              </a:tabLst>
            </a:pPr>
            <a:r>
              <a:rPr dirty="0" sz="2450" spc="-10">
                <a:latin typeface="Garamond"/>
                <a:cs typeface="Garamond"/>
              </a:rPr>
              <a:t>Those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particles,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like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neutrinos,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interact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so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little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with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matter </a:t>
            </a:r>
            <a:r>
              <a:rPr dirty="0" sz="2450" spc="70">
                <a:latin typeface="Garamond"/>
                <a:cs typeface="Garamond"/>
              </a:rPr>
              <a:t>	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almost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impossible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detect.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Those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decay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almost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immediately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after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being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created.</a:t>
            </a:r>
            <a:endParaRPr sz="2450">
              <a:latin typeface="Garamond"/>
              <a:cs typeface="Garamond"/>
            </a:endParaRPr>
          </a:p>
          <a:p>
            <a:pPr marL="386080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87985" algn="l"/>
              </a:tabLst>
            </a:pPr>
            <a:r>
              <a:rPr dirty="0" sz="2450">
                <a:latin typeface="Garamond"/>
                <a:cs typeface="Garamond"/>
              </a:rPr>
              <a:t>Those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exist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conditions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of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extreme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temper-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75">
                <a:latin typeface="Garamond"/>
                <a:cs typeface="Garamond"/>
              </a:rPr>
              <a:t>ature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pressure.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62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07890" algn="l"/>
              </a:tabLst>
            </a:pPr>
            <a:r>
              <a:rPr dirty="0" sz="1200" spc="-10">
                <a:latin typeface="Times New Roman"/>
                <a:cs typeface="Times New Roman"/>
              </a:rPr>
              <a:t>ConcepTest</a:t>
            </a:r>
            <a:r>
              <a:rPr dirty="0" sz="1200">
                <a:latin typeface="Times New Roman"/>
                <a:cs typeface="Times New Roman"/>
              </a:rPr>
              <a:t>	14.6.</a:t>
            </a:r>
            <a:r>
              <a:rPr dirty="0" sz="1200" spc="25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PROBLEMS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BIG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BANG</a:t>
            </a:r>
            <a:r>
              <a:rPr dirty="0" sz="1200" spc="18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MODEL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6905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Guth’s</a:t>
            </a:r>
            <a:r>
              <a:rPr dirty="0" spc="355"/>
              <a:t> </a:t>
            </a:r>
            <a:r>
              <a:rPr dirty="0"/>
              <a:t>calculations</a:t>
            </a:r>
            <a:r>
              <a:rPr dirty="0" spc="360"/>
              <a:t> </a:t>
            </a:r>
            <a:r>
              <a:rPr dirty="0"/>
              <a:t>showed</a:t>
            </a:r>
            <a:r>
              <a:rPr dirty="0" spc="360"/>
              <a:t> </a:t>
            </a:r>
            <a:r>
              <a:rPr dirty="0" spc="114"/>
              <a:t>that</a:t>
            </a:r>
            <a:r>
              <a:rPr dirty="0" spc="365"/>
              <a:t> </a:t>
            </a:r>
            <a:r>
              <a:rPr dirty="0"/>
              <a:t>the</a:t>
            </a:r>
            <a:r>
              <a:rPr dirty="0" spc="365"/>
              <a:t> </a:t>
            </a:r>
            <a:r>
              <a:rPr dirty="0"/>
              <a:t>lack</a:t>
            </a:r>
            <a:r>
              <a:rPr dirty="0" spc="365"/>
              <a:t> </a:t>
            </a:r>
            <a:r>
              <a:rPr dirty="0"/>
              <a:t>of</a:t>
            </a:r>
            <a:r>
              <a:rPr dirty="0" spc="365"/>
              <a:t> </a:t>
            </a:r>
            <a:r>
              <a:rPr dirty="0"/>
              <a:t>magnetic</a:t>
            </a:r>
            <a:r>
              <a:rPr dirty="0" spc="360"/>
              <a:t> </a:t>
            </a:r>
            <a:r>
              <a:rPr dirty="0" spc="-10"/>
              <a:t>monopoles </a:t>
            </a:r>
            <a:r>
              <a:rPr dirty="0"/>
              <a:t>in</a:t>
            </a:r>
            <a:r>
              <a:rPr dirty="0" spc="40"/>
              <a:t> </a:t>
            </a:r>
            <a:r>
              <a:rPr dirty="0"/>
              <a:t>the</a:t>
            </a:r>
            <a:r>
              <a:rPr dirty="0" spc="35"/>
              <a:t> </a:t>
            </a:r>
            <a:r>
              <a:rPr dirty="0"/>
              <a:t>world</a:t>
            </a:r>
            <a:r>
              <a:rPr dirty="0" spc="40"/>
              <a:t> </a:t>
            </a:r>
            <a:r>
              <a:rPr dirty="0"/>
              <a:t>around</a:t>
            </a:r>
            <a:r>
              <a:rPr dirty="0" spc="35"/>
              <a:t> </a:t>
            </a:r>
            <a:r>
              <a:rPr dirty="0"/>
              <a:t>us</a:t>
            </a:r>
            <a:r>
              <a:rPr dirty="0" spc="35"/>
              <a:t> </a:t>
            </a:r>
            <a:r>
              <a:rPr dirty="0"/>
              <a:t>was</a:t>
            </a:r>
            <a:r>
              <a:rPr dirty="0" spc="35"/>
              <a:t> </a:t>
            </a:r>
            <a:r>
              <a:rPr dirty="0" spc="130"/>
              <a:t>a</a:t>
            </a:r>
            <a:r>
              <a:rPr dirty="0" spc="40"/>
              <a:t> </a:t>
            </a:r>
            <a:r>
              <a:rPr dirty="0" spc="70"/>
              <a:t>mystery</a:t>
            </a:r>
            <a:r>
              <a:rPr dirty="0" spc="35"/>
              <a:t> </a:t>
            </a:r>
            <a:r>
              <a:rPr dirty="0" spc="114"/>
              <a:t>that</a:t>
            </a:r>
            <a:r>
              <a:rPr dirty="0" spc="40"/>
              <a:t> </a:t>
            </a:r>
            <a:r>
              <a:rPr dirty="0"/>
              <a:t>needed</a:t>
            </a:r>
            <a:r>
              <a:rPr dirty="0" spc="40"/>
              <a:t> </a:t>
            </a:r>
            <a:r>
              <a:rPr dirty="0"/>
              <a:t>to</a:t>
            </a:r>
            <a:r>
              <a:rPr dirty="0" spc="40"/>
              <a:t> </a:t>
            </a:r>
            <a:r>
              <a:rPr dirty="0"/>
              <a:t>be</a:t>
            </a:r>
            <a:r>
              <a:rPr dirty="0" spc="35"/>
              <a:t> </a:t>
            </a:r>
            <a:r>
              <a:rPr dirty="0" spc="-10"/>
              <a:t>explained. </a:t>
            </a:r>
            <a:r>
              <a:rPr dirty="0" spc="110"/>
              <a:t>But</a:t>
            </a:r>
            <a:r>
              <a:rPr dirty="0" spc="50"/>
              <a:t> </a:t>
            </a:r>
            <a:r>
              <a:rPr dirty="0"/>
              <a:t>the</a:t>
            </a:r>
            <a:r>
              <a:rPr dirty="0" spc="65"/>
              <a:t> </a:t>
            </a:r>
            <a:r>
              <a:rPr dirty="0"/>
              <a:t>lack</a:t>
            </a:r>
            <a:r>
              <a:rPr dirty="0" spc="65"/>
              <a:t> </a:t>
            </a:r>
            <a:r>
              <a:rPr dirty="0" spc="-35"/>
              <a:t>of</a:t>
            </a:r>
            <a:r>
              <a:rPr dirty="0" spc="65"/>
              <a:t> </a:t>
            </a:r>
            <a:r>
              <a:rPr dirty="0"/>
              <a:t>tauons,</a:t>
            </a:r>
            <a:r>
              <a:rPr dirty="0" spc="85"/>
              <a:t> </a:t>
            </a:r>
            <a:r>
              <a:rPr dirty="0"/>
              <a:t>Higgs</a:t>
            </a:r>
            <a:r>
              <a:rPr dirty="0" spc="60"/>
              <a:t> </a:t>
            </a:r>
            <a:r>
              <a:rPr dirty="0"/>
              <a:t>bosons,</a:t>
            </a:r>
            <a:r>
              <a:rPr dirty="0" spc="85"/>
              <a:t> </a:t>
            </a:r>
            <a:r>
              <a:rPr dirty="0" spc="55"/>
              <a:t>and</a:t>
            </a:r>
            <a:r>
              <a:rPr dirty="0" spc="60"/>
              <a:t> </a:t>
            </a:r>
            <a:r>
              <a:rPr dirty="0" spc="65"/>
              <a:t>many</a:t>
            </a:r>
            <a:r>
              <a:rPr dirty="0" spc="70"/>
              <a:t> </a:t>
            </a:r>
            <a:r>
              <a:rPr dirty="0"/>
              <a:t>other</a:t>
            </a:r>
            <a:r>
              <a:rPr dirty="0" spc="60"/>
              <a:t> </a:t>
            </a:r>
            <a:r>
              <a:rPr dirty="0" spc="70"/>
              <a:t>parts</a:t>
            </a:r>
            <a:r>
              <a:rPr dirty="0" spc="65"/>
              <a:t> </a:t>
            </a:r>
            <a:r>
              <a:rPr dirty="0" spc="-35"/>
              <a:t>of</a:t>
            </a:r>
            <a:r>
              <a:rPr dirty="0" spc="65"/>
              <a:t> </a:t>
            </a:r>
            <a:r>
              <a:rPr dirty="0" spc="-25"/>
              <a:t>the </a:t>
            </a:r>
            <a:r>
              <a:rPr dirty="0" spc="70"/>
              <a:t>standard</a:t>
            </a:r>
            <a:r>
              <a:rPr dirty="0" spc="180"/>
              <a:t> </a:t>
            </a:r>
            <a:r>
              <a:rPr dirty="0"/>
              <a:t>model</a:t>
            </a:r>
            <a:r>
              <a:rPr dirty="0" spc="185"/>
              <a:t> </a:t>
            </a:r>
            <a:r>
              <a:rPr dirty="0"/>
              <a:t>was</a:t>
            </a:r>
            <a:r>
              <a:rPr dirty="0" spc="175"/>
              <a:t> </a:t>
            </a:r>
            <a:r>
              <a:rPr dirty="0" b="0" i="1">
                <a:latin typeface="Bookman Old Style"/>
                <a:cs typeface="Bookman Old Style"/>
              </a:rPr>
              <a:t>not</a:t>
            </a:r>
            <a:r>
              <a:rPr dirty="0" spc="295" b="0" i="1">
                <a:latin typeface="Bookman Old Style"/>
                <a:cs typeface="Bookman Old Style"/>
              </a:rPr>
              <a:t> </a:t>
            </a:r>
            <a:r>
              <a:rPr dirty="0"/>
              <a:t>considered</a:t>
            </a:r>
            <a:r>
              <a:rPr dirty="0" spc="180"/>
              <a:t> </a:t>
            </a:r>
            <a:r>
              <a:rPr dirty="0" spc="130"/>
              <a:t>a</a:t>
            </a:r>
            <a:r>
              <a:rPr dirty="0" spc="185"/>
              <a:t> </a:t>
            </a:r>
            <a:r>
              <a:rPr dirty="0" spc="70"/>
              <a:t>mystery</a:t>
            </a:r>
            <a:r>
              <a:rPr dirty="0" spc="180"/>
              <a:t> </a:t>
            </a:r>
            <a:r>
              <a:rPr dirty="0" spc="114"/>
              <a:t>that</a:t>
            </a:r>
            <a:r>
              <a:rPr dirty="0" spc="180"/>
              <a:t> </a:t>
            </a:r>
            <a:r>
              <a:rPr dirty="0"/>
              <a:t>needed</a:t>
            </a:r>
            <a:r>
              <a:rPr dirty="0" spc="185"/>
              <a:t> </a:t>
            </a:r>
            <a:r>
              <a:rPr dirty="0"/>
              <a:t>to</a:t>
            </a:r>
            <a:r>
              <a:rPr dirty="0" spc="180"/>
              <a:t> </a:t>
            </a:r>
            <a:r>
              <a:rPr dirty="0" spc="-25"/>
              <a:t>be </a:t>
            </a:r>
            <a:r>
              <a:rPr dirty="0"/>
              <a:t>solved.</a:t>
            </a:r>
            <a:r>
              <a:rPr dirty="0" spc="405"/>
              <a:t> </a:t>
            </a:r>
            <a:r>
              <a:rPr dirty="0" spc="90"/>
              <a:t>Why</a:t>
            </a:r>
            <a:r>
              <a:rPr dirty="0" spc="145"/>
              <a:t> </a:t>
            </a:r>
            <a:r>
              <a:rPr dirty="0" spc="60"/>
              <a:t>not?</a:t>
            </a:r>
            <a:r>
              <a:rPr dirty="0" spc="400"/>
              <a:t> </a:t>
            </a:r>
            <a:r>
              <a:rPr dirty="0"/>
              <a:t>(Choose</a:t>
            </a:r>
            <a:r>
              <a:rPr dirty="0" spc="14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45" y="3309123"/>
            <a:ext cx="8267065" cy="368046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393700" marR="6985" indent="-370205">
              <a:lnSpc>
                <a:spcPct val="101699"/>
              </a:lnSpc>
              <a:spcBef>
                <a:spcPts val="75"/>
              </a:spcBef>
              <a:buAutoNum type="alphaUcPeriod"/>
              <a:tabLst>
                <a:tab pos="394970" algn="l"/>
                <a:tab pos="1339215" algn="l"/>
                <a:tab pos="2380615" algn="l"/>
                <a:tab pos="3591560" algn="l"/>
                <a:tab pos="4721860" algn="l"/>
                <a:tab pos="5737225" algn="l"/>
                <a:tab pos="6402705" algn="l"/>
                <a:tab pos="7197725" algn="l"/>
              </a:tabLst>
            </a:pPr>
            <a:r>
              <a:rPr dirty="0" sz="2450" spc="-10">
                <a:latin typeface="Garamond"/>
                <a:cs typeface="Garamond"/>
              </a:rPr>
              <a:t>Grand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Unified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Theories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50">
                <a:latin typeface="Garamond"/>
                <a:cs typeface="Garamond"/>
              </a:rPr>
              <a:t>(GUTs)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predict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95">
                <a:latin typeface="Garamond"/>
                <a:cs typeface="Garamond"/>
              </a:rPr>
              <a:t>that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those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particles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cannot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exist.</a:t>
            </a:r>
            <a:endParaRPr sz="2450">
              <a:latin typeface="Garamond"/>
              <a:cs typeface="Garamond"/>
            </a:endParaRPr>
          </a:p>
          <a:p>
            <a:pPr marL="393700" marR="5080" indent="-358140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  <a:tab pos="1282700" algn="l"/>
                <a:tab pos="2556510" algn="l"/>
                <a:tab pos="3117850" algn="l"/>
                <a:tab pos="4506595" algn="l"/>
                <a:tab pos="5603875" algn="l"/>
                <a:tab pos="5993130" algn="l"/>
                <a:tab pos="6711315" algn="l"/>
                <a:tab pos="7404100" algn="l"/>
              </a:tabLst>
            </a:pPr>
            <a:r>
              <a:rPr dirty="0" sz="2450" spc="-10">
                <a:latin typeface="Garamond"/>
                <a:cs typeface="Garamond"/>
              </a:rPr>
              <a:t>Those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0">
                <a:latin typeface="Garamond"/>
                <a:cs typeface="Garamond"/>
              </a:rPr>
              <a:t>particles,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0">
                <a:latin typeface="Garamond"/>
                <a:cs typeface="Garamond"/>
              </a:rPr>
              <a:t>like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10">
                <a:latin typeface="Garamond"/>
                <a:cs typeface="Garamond"/>
              </a:rPr>
              <a:t>neutrinos,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45">
                <a:latin typeface="Garamond"/>
                <a:cs typeface="Garamond"/>
              </a:rPr>
              <a:t>interact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-25">
                <a:latin typeface="Garamond"/>
                <a:cs typeface="Garamond"/>
              </a:rPr>
              <a:t>so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65">
                <a:latin typeface="Garamond"/>
                <a:cs typeface="Garamond"/>
              </a:rPr>
              <a:t>little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30">
                <a:latin typeface="Garamond"/>
                <a:cs typeface="Garamond"/>
              </a:rPr>
              <a:t>with</a:t>
            </a:r>
            <a:r>
              <a:rPr dirty="0" sz="2450">
                <a:latin typeface="Garamond"/>
                <a:cs typeface="Garamond"/>
              </a:rPr>
              <a:t>	</a:t>
            </a:r>
            <a:r>
              <a:rPr dirty="0" sz="2450" spc="70">
                <a:latin typeface="Garamond"/>
                <a:cs typeface="Garamond"/>
              </a:rPr>
              <a:t>matter </a:t>
            </a:r>
            <a:r>
              <a:rPr dirty="0" sz="2450" spc="70">
                <a:latin typeface="Garamond"/>
                <a:cs typeface="Garamond"/>
              </a:rPr>
              <a:t>	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9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they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are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almost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impossible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 spc="40">
                <a:latin typeface="Garamond"/>
                <a:cs typeface="Garamond"/>
              </a:rPr>
              <a:t>detect.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Those</a:t>
            </a:r>
            <a:r>
              <a:rPr dirty="0" sz="2450" spc="3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decay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almost</a:t>
            </a:r>
            <a:r>
              <a:rPr dirty="0" sz="2450" spc="315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immediately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after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being</a:t>
            </a:r>
            <a:r>
              <a:rPr dirty="0" sz="2450" spc="3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created.</a:t>
            </a:r>
            <a:endParaRPr sz="2450">
              <a:latin typeface="Garamond"/>
              <a:cs typeface="Garamond"/>
            </a:endParaRPr>
          </a:p>
          <a:p>
            <a:pPr marL="393065" marR="5080" indent="-374015">
              <a:lnSpc>
                <a:spcPct val="101699"/>
              </a:lnSpc>
              <a:spcBef>
                <a:spcPts val="994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Those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particles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exist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only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in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conditions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30">
                <a:latin typeface="Garamond"/>
                <a:cs typeface="Garamond"/>
              </a:rPr>
              <a:t>of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extreme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temper- </a:t>
            </a:r>
            <a:r>
              <a:rPr dirty="0" sz="2450" spc="-10">
                <a:latin typeface="Garamond"/>
                <a:cs typeface="Garamond"/>
              </a:rPr>
              <a:t>	</a:t>
            </a:r>
            <a:r>
              <a:rPr dirty="0" sz="2450" spc="75">
                <a:latin typeface="Garamond"/>
                <a:cs typeface="Garamond"/>
              </a:rPr>
              <a:t>ature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pressure.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45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647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35737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latin typeface="Times New Roman"/>
                <a:cs typeface="Times New Roman"/>
              </a:rPr>
              <a:t>14.7.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INFLATION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VERY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EARLY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z="1700" spc="-20" b="1">
                <a:latin typeface="Georgia"/>
                <a:cs typeface="Georgia"/>
              </a:rPr>
              <a:t>14.7</a:t>
            </a:r>
            <a:r>
              <a:rPr dirty="0" sz="1700" b="1">
                <a:latin typeface="Georgia"/>
                <a:cs typeface="Georgia"/>
              </a:rPr>
              <a:t>	</a:t>
            </a:r>
            <a:r>
              <a:rPr dirty="0" sz="1700" spc="-50" b="1">
                <a:latin typeface="Georgia"/>
                <a:cs typeface="Georgia"/>
              </a:rPr>
              <a:t>Inflation</a:t>
            </a:r>
            <a:r>
              <a:rPr dirty="0" sz="1700" spc="4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and</a:t>
            </a:r>
            <a:r>
              <a:rPr dirty="0" sz="1700" spc="55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the</a:t>
            </a:r>
            <a:r>
              <a:rPr dirty="0" sz="1700" spc="6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Very</a:t>
            </a:r>
            <a:r>
              <a:rPr dirty="0" sz="1700" spc="60" b="1">
                <a:latin typeface="Georgia"/>
                <a:cs typeface="Georgia"/>
              </a:rPr>
              <a:t> </a:t>
            </a:r>
            <a:r>
              <a:rPr dirty="0" sz="1700" b="1">
                <a:latin typeface="Georgia"/>
                <a:cs typeface="Georgia"/>
              </a:rPr>
              <a:t>Early</a:t>
            </a:r>
            <a:r>
              <a:rPr dirty="0" sz="1700" spc="65" b="1">
                <a:latin typeface="Georgia"/>
                <a:cs typeface="Georgia"/>
              </a:rPr>
              <a:t> </a:t>
            </a:r>
            <a:r>
              <a:rPr dirty="0" sz="1700" spc="-10" b="1">
                <a:latin typeface="Georgia"/>
                <a:cs typeface="Georgia"/>
              </a:rPr>
              <a:t>Universe</a:t>
            </a:r>
            <a:endParaRPr sz="1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7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14.7.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INFLATION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VERY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EARLY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Immediately</a:t>
            </a:r>
            <a:r>
              <a:rPr dirty="0" spc="425"/>
              <a:t> </a:t>
            </a:r>
            <a:r>
              <a:rPr dirty="0"/>
              <a:t>after</a:t>
            </a:r>
            <a:r>
              <a:rPr dirty="0" spc="425"/>
              <a:t> </a:t>
            </a:r>
            <a:r>
              <a:rPr dirty="0"/>
              <a:t>inflation,</a:t>
            </a:r>
            <a:r>
              <a:rPr dirty="0" spc="475"/>
              <a:t> </a:t>
            </a:r>
            <a:r>
              <a:rPr dirty="0"/>
              <a:t>we</a:t>
            </a:r>
            <a:r>
              <a:rPr dirty="0" spc="420"/>
              <a:t> </a:t>
            </a:r>
            <a:r>
              <a:rPr dirty="0"/>
              <a:t>would</a:t>
            </a:r>
            <a:r>
              <a:rPr dirty="0" spc="425"/>
              <a:t> </a:t>
            </a:r>
            <a:r>
              <a:rPr dirty="0" spc="45"/>
              <a:t>expect.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/>
              <a:t>(Choose</a:t>
            </a:r>
            <a:r>
              <a:rPr dirty="0" spc="430"/>
              <a:t> </a:t>
            </a:r>
            <a:r>
              <a:rPr dirty="0" spc="75"/>
              <a:t>all</a:t>
            </a:r>
            <a:r>
              <a:rPr dirty="0" spc="420"/>
              <a:t> </a:t>
            </a:r>
            <a:r>
              <a:rPr dirty="0" spc="95"/>
              <a:t>that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59259"/>
            <a:ext cx="813562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monopoles.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204" b="0" i="1">
                <a:latin typeface="Bookman Old Style"/>
                <a:cs typeface="Bookman Old Style"/>
              </a:rPr>
              <a:t>observable</a:t>
            </a:r>
            <a:r>
              <a:rPr dirty="0" sz="2450" spc="254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monopoles.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protons.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204" b="0" i="1">
                <a:latin typeface="Bookman Old Style"/>
                <a:cs typeface="Bookman Old Style"/>
              </a:rPr>
              <a:t>observable</a:t>
            </a:r>
            <a:r>
              <a:rPr dirty="0" sz="2450" spc="19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protons.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7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14.7.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INFLATION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VERY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EARLY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Immediately</a:t>
            </a:r>
            <a:r>
              <a:rPr dirty="0" spc="425"/>
              <a:t> </a:t>
            </a:r>
            <a:r>
              <a:rPr dirty="0"/>
              <a:t>after</a:t>
            </a:r>
            <a:r>
              <a:rPr dirty="0" spc="425"/>
              <a:t> </a:t>
            </a:r>
            <a:r>
              <a:rPr dirty="0"/>
              <a:t>inflation,</a:t>
            </a:r>
            <a:r>
              <a:rPr dirty="0" spc="475"/>
              <a:t> </a:t>
            </a:r>
            <a:r>
              <a:rPr dirty="0"/>
              <a:t>we</a:t>
            </a:r>
            <a:r>
              <a:rPr dirty="0" spc="420"/>
              <a:t> </a:t>
            </a:r>
            <a:r>
              <a:rPr dirty="0"/>
              <a:t>would</a:t>
            </a:r>
            <a:r>
              <a:rPr dirty="0" spc="425"/>
              <a:t> </a:t>
            </a:r>
            <a:r>
              <a:rPr dirty="0" spc="45"/>
              <a:t>expect.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 spc="75"/>
              <a:t>.</a:t>
            </a:r>
            <a:r>
              <a:rPr dirty="0" spc="-180"/>
              <a:t> </a:t>
            </a:r>
            <a:r>
              <a:rPr dirty="0"/>
              <a:t>(Choose</a:t>
            </a:r>
            <a:r>
              <a:rPr dirty="0" spc="430"/>
              <a:t> </a:t>
            </a:r>
            <a:r>
              <a:rPr dirty="0" spc="75"/>
              <a:t>all</a:t>
            </a:r>
            <a:r>
              <a:rPr dirty="0" spc="420"/>
              <a:t> </a:t>
            </a:r>
            <a:r>
              <a:rPr dirty="0" spc="95"/>
              <a:t>that </a:t>
            </a:r>
            <a:r>
              <a:rPr dirty="0" spc="50"/>
              <a:t>apply.)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59259"/>
            <a:ext cx="814260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monopoles.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204" b="0" i="1">
                <a:latin typeface="Bookman Old Style"/>
                <a:cs typeface="Bookman Old Style"/>
              </a:rPr>
              <a:t>observable</a:t>
            </a:r>
            <a:r>
              <a:rPr dirty="0" sz="2450" spc="254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magnetic</a:t>
            </a:r>
            <a:r>
              <a:rPr dirty="0" sz="2450" spc="1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monopoles.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4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protons.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 spc="-204" b="0" i="1">
                <a:latin typeface="Bookman Old Style"/>
                <a:cs typeface="Bookman Old Style"/>
              </a:rPr>
              <a:t>observable</a:t>
            </a:r>
            <a:r>
              <a:rPr dirty="0" sz="2450" spc="195" b="0" i="1">
                <a:latin typeface="Bookman Old Style"/>
                <a:cs typeface="Bookman Old Style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would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have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protons.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120">
                <a:latin typeface="Garamond"/>
                <a:cs typeface="Garamond"/>
              </a:rPr>
              <a:t>B</a:t>
            </a:r>
            <a:r>
              <a:rPr dirty="0" sz="2450" spc="130">
                <a:latin typeface="Garamond"/>
                <a:cs typeface="Garamond"/>
              </a:rPr>
              <a:t> </a:t>
            </a:r>
            <a:r>
              <a:rPr dirty="0" sz="2450" spc="55">
                <a:latin typeface="Garamond"/>
                <a:cs typeface="Garamond"/>
              </a:rPr>
              <a:t>and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 spc="-50">
                <a:latin typeface="Garamond"/>
                <a:cs typeface="Garamond"/>
              </a:rPr>
              <a:t>D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7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14.7.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INFLATION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VERY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EARLY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Consider</a:t>
            </a:r>
            <a:r>
              <a:rPr dirty="0" spc="400"/>
              <a:t> </a:t>
            </a:r>
            <a:r>
              <a:rPr dirty="0"/>
              <a:t>the</a:t>
            </a:r>
            <a:r>
              <a:rPr dirty="0" spc="405"/>
              <a:t> </a:t>
            </a:r>
            <a:r>
              <a:rPr dirty="0" spc="60"/>
              <a:t>ratio</a:t>
            </a:r>
            <a:r>
              <a:rPr dirty="0" spc="405"/>
              <a:t> </a:t>
            </a:r>
            <a:r>
              <a:rPr dirty="0"/>
              <a:t>of</a:t>
            </a:r>
            <a:r>
              <a:rPr dirty="0" spc="405"/>
              <a:t> </a:t>
            </a:r>
            <a:r>
              <a:rPr dirty="0"/>
              <a:t>the</a:t>
            </a:r>
            <a:r>
              <a:rPr dirty="0" spc="409"/>
              <a:t> </a:t>
            </a:r>
            <a:r>
              <a:rPr dirty="0"/>
              <a:t>curvature</a:t>
            </a:r>
            <a:r>
              <a:rPr dirty="0" spc="405"/>
              <a:t> </a:t>
            </a:r>
            <a:r>
              <a:rPr dirty="0" spc="55"/>
              <a:t>term</a:t>
            </a:r>
            <a:r>
              <a:rPr dirty="0" spc="400"/>
              <a:t> </a:t>
            </a:r>
            <a:r>
              <a:rPr dirty="0"/>
              <a:t>to</a:t>
            </a:r>
            <a:r>
              <a:rPr dirty="0" spc="405"/>
              <a:t> </a:t>
            </a:r>
            <a:r>
              <a:rPr dirty="0"/>
              <a:t>the</a:t>
            </a:r>
            <a:r>
              <a:rPr dirty="0" spc="405"/>
              <a:t> </a:t>
            </a:r>
            <a:r>
              <a:rPr dirty="0" spc="45"/>
              <a:t>density</a:t>
            </a:r>
            <a:r>
              <a:rPr dirty="0" spc="405"/>
              <a:t> </a:t>
            </a:r>
            <a:r>
              <a:rPr dirty="0" spc="55"/>
              <a:t>term</a:t>
            </a:r>
            <a:r>
              <a:rPr dirty="0" spc="405"/>
              <a:t> </a:t>
            </a:r>
            <a:r>
              <a:rPr dirty="0" spc="-25"/>
              <a:t>in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first</a:t>
            </a:r>
            <a:r>
              <a:rPr dirty="0" spc="140"/>
              <a:t> </a:t>
            </a:r>
            <a:r>
              <a:rPr dirty="0"/>
              <a:t>Friedmann</a:t>
            </a:r>
            <a:r>
              <a:rPr dirty="0" spc="140"/>
              <a:t> </a:t>
            </a:r>
            <a:r>
              <a:rPr dirty="0"/>
              <a:t>equation.</a:t>
            </a:r>
            <a:r>
              <a:rPr dirty="0" spc="530"/>
              <a:t> </a:t>
            </a:r>
            <a:r>
              <a:rPr dirty="0"/>
              <a:t>Since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end</a:t>
            </a:r>
            <a:r>
              <a:rPr dirty="0" spc="145"/>
              <a:t> </a:t>
            </a:r>
            <a:r>
              <a:rPr dirty="0" spc="-55"/>
              <a:t>of</a:t>
            </a:r>
            <a:r>
              <a:rPr dirty="0" spc="135"/>
              <a:t> </a:t>
            </a:r>
            <a:r>
              <a:rPr dirty="0"/>
              <a:t>inflation,</a:t>
            </a:r>
            <a:r>
              <a:rPr dirty="0" spc="165"/>
              <a:t> </a:t>
            </a:r>
            <a:r>
              <a:rPr dirty="0" spc="114"/>
              <a:t>that</a:t>
            </a:r>
            <a:r>
              <a:rPr dirty="0" spc="135"/>
              <a:t> </a:t>
            </a:r>
            <a:r>
              <a:rPr dirty="0" spc="50"/>
              <a:t>ratio </a:t>
            </a:r>
            <a:r>
              <a:rPr dirty="0"/>
              <a:t>has</a:t>
            </a:r>
            <a:r>
              <a:rPr dirty="0" spc="185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9315" y="2421615"/>
            <a:ext cx="8254365" cy="1923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290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2905" algn="l"/>
              </a:tabLst>
            </a:pPr>
            <a:r>
              <a:rPr dirty="0" sz="2450">
                <a:latin typeface="Garamond"/>
                <a:cs typeface="Garamond"/>
              </a:rPr>
              <a:t>decreased,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now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close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zero.</a:t>
            </a:r>
            <a:endParaRPr sz="2450">
              <a:latin typeface="Garamond"/>
              <a:cs typeface="Garamond"/>
            </a:endParaRPr>
          </a:p>
          <a:p>
            <a:pPr marL="38290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2905" algn="l"/>
              </a:tabLst>
            </a:pPr>
            <a:r>
              <a:rPr dirty="0" sz="2450" spc="55">
                <a:latin typeface="Garamond"/>
                <a:cs typeface="Garamond"/>
              </a:rPr>
              <a:t>stayed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(close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zero).</a:t>
            </a:r>
            <a:endParaRPr sz="2450">
              <a:latin typeface="Garamond"/>
              <a:cs typeface="Garamond"/>
            </a:endParaRPr>
          </a:p>
          <a:p>
            <a:pPr marL="38227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83540" algn="l"/>
              </a:tabLst>
            </a:pPr>
            <a:r>
              <a:rPr dirty="0" sz="2450">
                <a:latin typeface="Garamond"/>
                <a:cs typeface="Garamond"/>
              </a:rPr>
              <a:t>increased,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started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close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zero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it’s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still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pretty </a:t>
            </a:r>
            <a:r>
              <a:rPr dirty="0" sz="2450" spc="6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close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zero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today.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7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14.7.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INFLATION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VERY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EARLY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5634" cy="1162685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Consider</a:t>
            </a:r>
            <a:r>
              <a:rPr dirty="0" spc="400"/>
              <a:t> </a:t>
            </a:r>
            <a:r>
              <a:rPr dirty="0"/>
              <a:t>the</a:t>
            </a:r>
            <a:r>
              <a:rPr dirty="0" spc="405"/>
              <a:t> </a:t>
            </a:r>
            <a:r>
              <a:rPr dirty="0" spc="60"/>
              <a:t>ratio</a:t>
            </a:r>
            <a:r>
              <a:rPr dirty="0" spc="405"/>
              <a:t> </a:t>
            </a:r>
            <a:r>
              <a:rPr dirty="0"/>
              <a:t>of</a:t>
            </a:r>
            <a:r>
              <a:rPr dirty="0" spc="405"/>
              <a:t> </a:t>
            </a:r>
            <a:r>
              <a:rPr dirty="0"/>
              <a:t>the</a:t>
            </a:r>
            <a:r>
              <a:rPr dirty="0" spc="409"/>
              <a:t> </a:t>
            </a:r>
            <a:r>
              <a:rPr dirty="0"/>
              <a:t>curvature</a:t>
            </a:r>
            <a:r>
              <a:rPr dirty="0" spc="405"/>
              <a:t> </a:t>
            </a:r>
            <a:r>
              <a:rPr dirty="0" spc="55"/>
              <a:t>term</a:t>
            </a:r>
            <a:r>
              <a:rPr dirty="0" spc="400"/>
              <a:t> </a:t>
            </a:r>
            <a:r>
              <a:rPr dirty="0"/>
              <a:t>to</a:t>
            </a:r>
            <a:r>
              <a:rPr dirty="0" spc="405"/>
              <a:t> </a:t>
            </a:r>
            <a:r>
              <a:rPr dirty="0"/>
              <a:t>the</a:t>
            </a:r>
            <a:r>
              <a:rPr dirty="0" spc="405"/>
              <a:t> </a:t>
            </a:r>
            <a:r>
              <a:rPr dirty="0" spc="45"/>
              <a:t>density</a:t>
            </a:r>
            <a:r>
              <a:rPr dirty="0" spc="405"/>
              <a:t> </a:t>
            </a:r>
            <a:r>
              <a:rPr dirty="0" spc="55"/>
              <a:t>term</a:t>
            </a:r>
            <a:r>
              <a:rPr dirty="0" spc="405"/>
              <a:t> </a:t>
            </a:r>
            <a:r>
              <a:rPr dirty="0" spc="-25"/>
              <a:t>in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first</a:t>
            </a:r>
            <a:r>
              <a:rPr dirty="0" spc="140"/>
              <a:t> </a:t>
            </a:r>
            <a:r>
              <a:rPr dirty="0"/>
              <a:t>Friedmann</a:t>
            </a:r>
            <a:r>
              <a:rPr dirty="0" spc="140"/>
              <a:t> </a:t>
            </a:r>
            <a:r>
              <a:rPr dirty="0"/>
              <a:t>equation.</a:t>
            </a:r>
            <a:r>
              <a:rPr dirty="0" spc="530"/>
              <a:t> </a:t>
            </a:r>
            <a:r>
              <a:rPr dirty="0"/>
              <a:t>Since</a:t>
            </a:r>
            <a:r>
              <a:rPr dirty="0" spc="145"/>
              <a:t> </a:t>
            </a:r>
            <a:r>
              <a:rPr dirty="0"/>
              <a:t>the</a:t>
            </a:r>
            <a:r>
              <a:rPr dirty="0" spc="140"/>
              <a:t> </a:t>
            </a:r>
            <a:r>
              <a:rPr dirty="0"/>
              <a:t>end</a:t>
            </a:r>
            <a:r>
              <a:rPr dirty="0" spc="145"/>
              <a:t> </a:t>
            </a:r>
            <a:r>
              <a:rPr dirty="0" spc="-55"/>
              <a:t>of</a:t>
            </a:r>
            <a:r>
              <a:rPr dirty="0" spc="135"/>
              <a:t> </a:t>
            </a:r>
            <a:r>
              <a:rPr dirty="0"/>
              <a:t>inflation,</a:t>
            </a:r>
            <a:r>
              <a:rPr dirty="0" spc="165"/>
              <a:t> </a:t>
            </a:r>
            <a:r>
              <a:rPr dirty="0" spc="114"/>
              <a:t>that</a:t>
            </a:r>
            <a:r>
              <a:rPr dirty="0" spc="135"/>
              <a:t> </a:t>
            </a:r>
            <a:r>
              <a:rPr dirty="0" spc="50"/>
              <a:t>ratio </a:t>
            </a:r>
            <a:r>
              <a:rPr dirty="0"/>
              <a:t>has</a:t>
            </a:r>
            <a:r>
              <a:rPr dirty="0" spc="185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 spc="75"/>
              <a:t>.</a:t>
            </a:r>
            <a:r>
              <a:rPr dirty="0" spc="-200"/>
              <a:t> </a:t>
            </a:r>
            <a:r>
              <a:rPr dirty="0"/>
              <a:t>(Choose</a:t>
            </a:r>
            <a:r>
              <a:rPr dirty="0" spc="18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421615"/>
            <a:ext cx="8266430" cy="254381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decreased,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is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now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close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14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zero.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 spc="55">
                <a:latin typeface="Garamond"/>
                <a:cs typeface="Garamond"/>
              </a:rPr>
              <a:t>stayed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same</a:t>
            </a:r>
            <a:r>
              <a:rPr dirty="0" sz="2450" spc="204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(close</a:t>
            </a:r>
            <a:r>
              <a:rPr dirty="0" sz="2450" spc="2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1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zero).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increased,</a:t>
            </a:r>
            <a:r>
              <a:rPr dirty="0" sz="2450" spc="4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it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started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out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so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close</a:t>
            </a:r>
            <a:r>
              <a:rPr dirty="0" sz="2450" spc="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zero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it’s</a:t>
            </a:r>
            <a:r>
              <a:rPr dirty="0" sz="2450" spc="1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still</a:t>
            </a:r>
            <a:r>
              <a:rPr dirty="0" sz="2450" spc="2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pretty </a:t>
            </a:r>
            <a:r>
              <a:rPr dirty="0" sz="2450" spc="6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close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zero</a:t>
            </a:r>
            <a:r>
              <a:rPr dirty="0" sz="2450" spc="7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today.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79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14.1.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HISTORY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The</a:t>
            </a:r>
            <a:r>
              <a:rPr dirty="0" spc="-15"/>
              <a:t> </a:t>
            </a:r>
            <a:r>
              <a:rPr dirty="0"/>
              <a:t>moment</a:t>
            </a:r>
            <a:r>
              <a:rPr dirty="0" spc="-10"/>
              <a:t> </a:t>
            </a:r>
            <a:r>
              <a:rPr dirty="0"/>
              <a:t>when</a:t>
            </a:r>
            <a:r>
              <a:rPr dirty="0" spc="-5"/>
              <a:t> </a:t>
            </a:r>
            <a:r>
              <a:rPr dirty="0"/>
              <a:t>the</a:t>
            </a:r>
            <a:r>
              <a:rPr dirty="0" spc="-10"/>
              <a:t> </a:t>
            </a:r>
            <a:r>
              <a:rPr dirty="0"/>
              <a:t>universe</a:t>
            </a:r>
            <a:r>
              <a:rPr dirty="0" spc="-10"/>
              <a:t> </a:t>
            </a:r>
            <a:r>
              <a:rPr dirty="0"/>
              <a:t>was</a:t>
            </a:r>
            <a:r>
              <a:rPr dirty="0" spc="-15"/>
              <a:t> </a:t>
            </a:r>
            <a:r>
              <a:rPr dirty="0" spc="145"/>
              <a:t>at</a:t>
            </a:r>
            <a:r>
              <a:rPr dirty="0" spc="-10"/>
              <a:t> </a:t>
            </a:r>
            <a:r>
              <a:rPr dirty="0" spc="55"/>
              <a:t>Planck</a:t>
            </a:r>
            <a:r>
              <a:rPr dirty="0" spc="-10"/>
              <a:t> </a:t>
            </a:r>
            <a:r>
              <a:rPr dirty="0" spc="45"/>
              <a:t>density</a:t>
            </a:r>
            <a:r>
              <a:rPr dirty="0" spc="-10"/>
              <a:t> </a:t>
            </a:r>
            <a:r>
              <a:rPr dirty="0"/>
              <a:t>is</a:t>
            </a:r>
            <a:r>
              <a:rPr dirty="0" spc="-10"/>
              <a:t> </a:t>
            </a:r>
            <a:r>
              <a:rPr dirty="0" spc="40"/>
              <a:t>important </a:t>
            </a:r>
            <a:r>
              <a:rPr dirty="0"/>
              <a:t>because</a:t>
            </a:r>
            <a:r>
              <a:rPr dirty="0" spc="204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 spc="75"/>
              <a:t>.</a:t>
            </a:r>
            <a:r>
              <a:rPr dirty="0" spc="-190"/>
              <a:t> </a:t>
            </a:r>
            <a:r>
              <a:rPr dirty="0" spc="75"/>
              <a:t>.</a:t>
            </a:r>
            <a:r>
              <a:rPr dirty="0" spc="-185"/>
              <a:t> </a:t>
            </a:r>
            <a:r>
              <a:rPr dirty="0"/>
              <a:t>(Choose</a:t>
            </a:r>
            <a:r>
              <a:rPr dirty="0" spc="204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8267700" cy="3429000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It’s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impossible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for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80">
                <a:latin typeface="Garamond"/>
                <a:cs typeface="Garamond"/>
              </a:rPr>
              <a:t>matter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</a:t>
            </a:r>
            <a:r>
              <a:rPr dirty="0" sz="2450" spc="15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above</a:t>
            </a:r>
            <a:r>
              <a:rPr dirty="0" sz="2450" spc="160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15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density.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began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145">
                <a:latin typeface="Garamond"/>
                <a:cs typeface="Garamond"/>
              </a:rPr>
              <a:t>at</a:t>
            </a:r>
            <a:r>
              <a:rPr dirty="0" sz="2450" spc="22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2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moment.</a:t>
            </a:r>
            <a:endParaRPr sz="2450">
              <a:latin typeface="Garamond"/>
              <a:cs typeface="Garamond"/>
            </a:endParaRPr>
          </a:p>
          <a:p>
            <a:pPr marL="393700" marR="5080" indent="-361950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 spc="85">
                <a:latin typeface="Garamond"/>
                <a:cs typeface="Garamond"/>
              </a:rPr>
              <a:t>That’s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earliest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moment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we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can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describe</a:t>
            </a:r>
            <a:r>
              <a:rPr dirty="0" sz="2450" spc="400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with</a:t>
            </a:r>
            <a:r>
              <a:rPr dirty="0" sz="2450" spc="40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our</a:t>
            </a:r>
            <a:r>
              <a:rPr dirty="0" sz="2450" spc="3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current 	theories.</a:t>
            </a:r>
            <a:endParaRPr sz="2450">
              <a:latin typeface="Garamond"/>
              <a:cs typeface="Garamond"/>
            </a:endParaRPr>
          </a:p>
          <a:p>
            <a:pPr marL="393065" marR="5080" indent="-374015">
              <a:lnSpc>
                <a:spcPct val="101699"/>
              </a:lnSpc>
              <a:spcBef>
                <a:spcPts val="995"/>
              </a:spcBef>
              <a:buAutoNum type="alphaUcPeriod"/>
              <a:tabLst>
                <a:tab pos="39497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33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universe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existed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before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 spc="105">
                <a:latin typeface="Garamond"/>
                <a:cs typeface="Garamond"/>
              </a:rPr>
              <a:t>that,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70">
                <a:latin typeface="Garamond"/>
                <a:cs typeface="Garamond"/>
              </a:rPr>
              <a:t>but</a:t>
            </a:r>
            <a:r>
              <a:rPr dirty="0" sz="2450" spc="3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nothing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75">
                <a:latin typeface="Garamond"/>
                <a:cs typeface="Garamond"/>
              </a:rPr>
              <a:t>particularly</a:t>
            </a:r>
            <a:r>
              <a:rPr dirty="0" sz="2450" spc="340">
                <a:latin typeface="Garamond"/>
                <a:cs typeface="Garamond"/>
              </a:rPr>
              <a:t> </a:t>
            </a:r>
            <a:r>
              <a:rPr dirty="0" sz="2450" spc="-25">
                <a:latin typeface="Garamond"/>
                <a:cs typeface="Garamond"/>
              </a:rPr>
              <a:t>in- </a:t>
            </a:r>
            <a:r>
              <a:rPr dirty="0" sz="2450" spc="-25">
                <a:latin typeface="Garamond"/>
                <a:cs typeface="Garamond"/>
              </a:rPr>
              <a:t>	</a:t>
            </a:r>
            <a:r>
              <a:rPr dirty="0" sz="2450">
                <a:latin typeface="Garamond"/>
                <a:cs typeface="Garamond"/>
              </a:rPr>
              <a:t>teresting</a:t>
            </a:r>
            <a:r>
              <a:rPr dirty="0" sz="2450" spc="2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happened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50">
                <a:latin typeface="Garamond"/>
                <a:cs typeface="Garamond"/>
              </a:rPr>
              <a:t>until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114">
                <a:latin typeface="Garamond"/>
                <a:cs typeface="Garamond"/>
              </a:rPr>
              <a:t>that</a:t>
            </a:r>
            <a:r>
              <a:rPr dirty="0" sz="2450" spc="29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moment.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25">
                <a:latin typeface="Garamond"/>
                <a:cs typeface="Garamond"/>
              </a:rPr>
              <a:t>C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7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14.7.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INFLATION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VERY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EARLY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15"/>
              <a:t> </a:t>
            </a:r>
            <a:r>
              <a:rPr dirty="0" spc="55"/>
              <a:t>scalar</a:t>
            </a:r>
            <a:r>
              <a:rPr dirty="0" spc="210"/>
              <a:t> </a:t>
            </a:r>
            <a:r>
              <a:rPr dirty="0"/>
              <a:t>field</a:t>
            </a:r>
            <a:r>
              <a:rPr dirty="0" spc="220"/>
              <a:t> </a:t>
            </a:r>
            <a:r>
              <a:rPr dirty="0" spc="55"/>
              <a:t>trapped</a:t>
            </a:r>
            <a:r>
              <a:rPr dirty="0" spc="210"/>
              <a:t> </a:t>
            </a:r>
            <a:r>
              <a:rPr dirty="0"/>
              <a:t>in</a:t>
            </a:r>
            <a:r>
              <a:rPr dirty="0" spc="220"/>
              <a:t> </a:t>
            </a:r>
            <a:r>
              <a:rPr dirty="0" spc="130"/>
              <a:t>a</a:t>
            </a:r>
            <a:r>
              <a:rPr dirty="0" spc="215"/>
              <a:t> </a:t>
            </a:r>
            <a:r>
              <a:rPr dirty="0"/>
              <a:t>local</a:t>
            </a:r>
            <a:r>
              <a:rPr dirty="0" spc="210"/>
              <a:t> </a:t>
            </a:r>
            <a:r>
              <a:rPr dirty="0"/>
              <a:t>minimum</a:t>
            </a:r>
            <a:r>
              <a:rPr dirty="0" spc="215"/>
              <a:t> </a:t>
            </a:r>
            <a:r>
              <a:rPr dirty="0"/>
              <a:t>of</a:t>
            </a:r>
            <a:r>
              <a:rPr dirty="0" spc="215"/>
              <a:t> </a:t>
            </a:r>
            <a:r>
              <a:rPr dirty="0" spc="70"/>
              <a:t>its</a:t>
            </a:r>
            <a:r>
              <a:rPr dirty="0" spc="215"/>
              <a:t> </a:t>
            </a:r>
            <a:r>
              <a:rPr dirty="0" spc="50"/>
              <a:t>potential</a:t>
            </a:r>
            <a:r>
              <a:rPr dirty="0" spc="210"/>
              <a:t> </a:t>
            </a:r>
            <a:r>
              <a:rPr dirty="0" spc="-10"/>
              <a:t>energy </a:t>
            </a:r>
            <a:r>
              <a:rPr dirty="0"/>
              <a:t>function</a:t>
            </a:r>
            <a:r>
              <a:rPr dirty="0" spc="175"/>
              <a:t> </a:t>
            </a:r>
            <a:r>
              <a:rPr dirty="0"/>
              <a:t>has</a:t>
            </a:r>
            <a:r>
              <a:rPr dirty="0" spc="17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/>
              <a:t>(Choose</a:t>
            </a:r>
            <a:r>
              <a:rPr dirty="0" spc="17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2042037"/>
            <a:ext cx="3379470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constant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constant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density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constant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scale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factor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constant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curvature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634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5673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14.7.</a:t>
            </a:r>
            <a:r>
              <a:rPr dirty="0" sz="1200" spc="204">
                <a:latin typeface="Times New Roman"/>
                <a:cs typeface="Times New Roman"/>
              </a:rPr>
              <a:t>  </a:t>
            </a:r>
            <a:r>
              <a:rPr dirty="0" sz="1200">
                <a:latin typeface="Times New Roman"/>
                <a:cs typeface="Times New Roman"/>
              </a:rPr>
              <a:t>INFLATION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VERY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EARLY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A</a:t>
            </a:r>
            <a:r>
              <a:rPr dirty="0" spc="215"/>
              <a:t> </a:t>
            </a:r>
            <a:r>
              <a:rPr dirty="0" spc="55"/>
              <a:t>scalar</a:t>
            </a:r>
            <a:r>
              <a:rPr dirty="0" spc="210"/>
              <a:t> </a:t>
            </a:r>
            <a:r>
              <a:rPr dirty="0"/>
              <a:t>field</a:t>
            </a:r>
            <a:r>
              <a:rPr dirty="0" spc="220"/>
              <a:t> </a:t>
            </a:r>
            <a:r>
              <a:rPr dirty="0" spc="55"/>
              <a:t>trapped</a:t>
            </a:r>
            <a:r>
              <a:rPr dirty="0" spc="210"/>
              <a:t> </a:t>
            </a:r>
            <a:r>
              <a:rPr dirty="0"/>
              <a:t>in</a:t>
            </a:r>
            <a:r>
              <a:rPr dirty="0" spc="220"/>
              <a:t> </a:t>
            </a:r>
            <a:r>
              <a:rPr dirty="0" spc="130"/>
              <a:t>a</a:t>
            </a:r>
            <a:r>
              <a:rPr dirty="0" spc="215"/>
              <a:t> </a:t>
            </a:r>
            <a:r>
              <a:rPr dirty="0"/>
              <a:t>local</a:t>
            </a:r>
            <a:r>
              <a:rPr dirty="0" spc="210"/>
              <a:t> </a:t>
            </a:r>
            <a:r>
              <a:rPr dirty="0"/>
              <a:t>minimum</a:t>
            </a:r>
            <a:r>
              <a:rPr dirty="0" spc="215"/>
              <a:t> </a:t>
            </a:r>
            <a:r>
              <a:rPr dirty="0"/>
              <a:t>of</a:t>
            </a:r>
            <a:r>
              <a:rPr dirty="0" spc="215"/>
              <a:t> </a:t>
            </a:r>
            <a:r>
              <a:rPr dirty="0" spc="70"/>
              <a:t>its</a:t>
            </a:r>
            <a:r>
              <a:rPr dirty="0" spc="215"/>
              <a:t> </a:t>
            </a:r>
            <a:r>
              <a:rPr dirty="0" spc="50"/>
              <a:t>potential</a:t>
            </a:r>
            <a:r>
              <a:rPr dirty="0" spc="210"/>
              <a:t> </a:t>
            </a:r>
            <a:r>
              <a:rPr dirty="0" spc="-10"/>
              <a:t>energy </a:t>
            </a:r>
            <a:r>
              <a:rPr dirty="0"/>
              <a:t>function</a:t>
            </a:r>
            <a:r>
              <a:rPr dirty="0" spc="175"/>
              <a:t> </a:t>
            </a:r>
            <a:r>
              <a:rPr dirty="0"/>
              <a:t>has</a:t>
            </a:r>
            <a:r>
              <a:rPr dirty="0" spc="170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 spc="75"/>
              <a:t>.</a:t>
            </a:r>
            <a:r>
              <a:rPr dirty="0" spc="-204"/>
              <a:t> </a:t>
            </a:r>
            <a:r>
              <a:rPr dirty="0"/>
              <a:t>(Choose</a:t>
            </a:r>
            <a:r>
              <a:rPr dirty="0" spc="175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2042037"/>
            <a:ext cx="3387090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constant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energy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constant</a:t>
            </a:r>
            <a:r>
              <a:rPr dirty="0" sz="2450" spc="38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energy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35">
                <a:latin typeface="Garamond"/>
                <a:cs typeface="Garamond"/>
              </a:rPr>
              <a:t>density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constant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scale</a:t>
            </a:r>
            <a:r>
              <a:rPr dirty="0" sz="2450" spc="32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factor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constant</a:t>
            </a:r>
            <a:r>
              <a:rPr dirty="0" sz="2450" spc="38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curvature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70">
                <a:latin typeface="Garamond"/>
                <a:cs typeface="Garamond"/>
              </a:rPr>
              <a:t>B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79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14.1.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HISTORY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470"/>
              <a:t> </a:t>
            </a:r>
            <a:r>
              <a:rPr dirty="0"/>
              <a:t>the</a:t>
            </a:r>
            <a:r>
              <a:rPr dirty="0" spc="484"/>
              <a:t> </a:t>
            </a:r>
            <a:r>
              <a:rPr dirty="0"/>
              <a:t>first</a:t>
            </a:r>
            <a:r>
              <a:rPr dirty="0" spc="480"/>
              <a:t> </a:t>
            </a:r>
            <a:r>
              <a:rPr dirty="0"/>
              <a:t>few</a:t>
            </a:r>
            <a:r>
              <a:rPr dirty="0" spc="484"/>
              <a:t> </a:t>
            </a:r>
            <a:r>
              <a:rPr dirty="0"/>
              <a:t>hundred</a:t>
            </a:r>
            <a:r>
              <a:rPr dirty="0" spc="484"/>
              <a:t> </a:t>
            </a:r>
            <a:r>
              <a:rPr dirty="0" spc="50"/>
              <a:t>years</a:t>
            </a:r>
            <a:r>
              <a:rPr dirty="0" spc="475"/>
              <a:t> </a:t>
            </a:r>
            <a:r>
              <a:rPr dirty="0"/>
              <a:t>after</a:t>
            </a:r>
            <a:r>
              <a:rPr dirty="0" spc="484"/>
              <a:t> </a:t>
            </a:r>
            <a:r>
              <a:rPr dirty="0"/>
              <a:t>the</a:t>
            </a:r>
            <a:r>
              <a:rPr dirty="0" spc="480"/>
              <a:t> </a:t>
            </a:r>
            <a:r>
              <a:rPr dirty="0" spc="65"/>
              <a:t>Big</a:t>
            </a:r>
            <a:r>
              <a:rPr dirty="0" spc="484"/>
              <a:t> </a:t>
            </a:r>
            <a:r>
              <a:rPr dirty="0" spc="75"/>
              <a:t>Bang,</a:t>
            </a:r>
            <a:r>
              <a:rPr dirty="0" spc="565"/>
              <a:t> </a:t>
            </a:r>
            <a:r>
              <a:rPr dirty="0"/>
              <a:t>nuclei</a:t>
            </a:r>
            <a:r>
              <a:rPr dirty="0" spc="484"/>
              <a:t> </a:t>
            </a:r>
            <a:r>
              <a:rPr dirty="0" spc="30"/>
              <a:t>and </a:t>
            </a:r>
            <a:r>
              <a:rPr dirty="0"/>
              <a:t>electrons</a:t>
            </a:r>
            <a:r>
              <a:rPr dirty="0" spc="420"/>
              <a:t> </a:t>
            </a:r>
            <a:r>
              <a:rPr dirty="0"/>
              <a:t>existed</a:t>
            </a:r>
            <a:r>
              <a:rPr dirty="0" spc="425"/>
              <a:t> </a:t>
            </a:r>
            <a:r>
              <a:rPr dirty="0" spc="50"/>
              <a:t>separately.</a:t>
            </a:r>
            <a:r>
              <a:rPr dirty="0" spc="220"/>
              <a:t>  </a:t>
            </a:r>
            <a:r>
              <a:rPr dirty="0"/>
              <a:t>Then,</a:t>
            </a:r>
            <a:r>
              <a:rPr dirty="0" spc="465"/>
              <a:t> </a:t>
            </a:r>
            <a:r>
              <a:rPr dirty="0"/>
              <a:t>during</a:t>
            </a:r>
            <a:r>
              <a:rPr dirty="0" spc="425"/>
              <a:t> </a:t>
            </a:r>
            <a:r>
              <a:rPr dirty="0"/>
              <a:t>the</a:t>
            </a:r>
            <a:r>
              <a:rPr dirty="0" spc="430"/>
              <a:t> </a:t>
            </a:r>
            <a:r>
              <a:rPr dirty="0"/>
              <a:t>period</a:t>
            </a:r>
            <a:r>
              <a:rPr dirty="0" spc="430"/>
              <a:t> </a:t>
            </a:r>
            <a:r>
              <a:rPr dirty="0"/>
              <a:t>called</a:t>
            </a:r>
            <a:r>
              <a:rPr dirty="0" spc="430"/>
              <a:t> </a:t>
            </a:r>
            <a:r>
              <a:rPr dirty="0" spc="-20"/>
              <a:t>“re- </a:t>
            </a:r>
            <a:r>
              <a:rPr dirty="0"/>
              <a:t>combination,”</a:t>
            </a:r>
            <a:r>
              <a:rPr dirty="0" spc="415"/>
              <a:t> </a:t>
            </a:r>
            <a:r>
              <a:rPr dirty="0"/>
              <a:t>those</a:t>
            </a:r>
            <a:r>
              <a:rPr dirty="0" spc="375"/>
              <a:t> </a:t>
            </a:r>
            <a:r>
              <a:rPr dirty="0"/>
              <a:t>electrons</a:t>
            </a:r>
            <a:r>
              <a:rPr dirty="0" spc="380"/>
              <a:t> </a:t>
            </a:r>
            <a:r>
              <a:rPr dirty="0"/>
              <a:t>bound</a:t>
            </a:r>
            <a:r>
              <a:rPr dirty="0" spc="375"/>
              <a:t> </a:t>
            </a:r>
            <a:r>
              <a:rPr dirty="0" spc="50"/>
              <a:t>with</a:t>
            </a:r>
            <a:r>
              <a:rPr dirty="0" spc="380"/>
              <a:t> </a:t>
            </a:r>
            <a:r>
              <a:rPr dirty="0"/>
              <a:t>those</a:t>
            </a:r>
            <a:r>
              <a:rPr dirty="0" spc="375"/>
              <a:t> </a:t>
            </a:r>
            <a:r>
              <a:rPr dirty="0"/>
              <a:t>nuclei</a:t>
            </a:r>
            <a:r>
              <a:rPr dirty="0" spc="375"/>
              <a:t> </a:t>
            </a:r>
            <a:r>
              <a:rPr dirty="0"/>
              <a:t>to</a:t>
            </a:r>
            <a:r>
              <a:rPr dirty="0" spc="380"/>
              <a:t> </a:t>
            </a:r>
            <a:r>
              <a:rPr dirty="0" spc="-10"/>
              <a:t>create </a:t>
            </a:r>
            <a:r>
              <a:rPr dirty="0"/>
              <a:t>atoms.</a:t>
            </a:r>
            <a:r>
              <a:rPr dirty="0" spc="470"/>
              <a:t> </a:t>
            </a:r>
            <a:r>
              <a:rPr dirty="0" spc="114"/>
              <a:t>What</a:t>
            </a:r>
            <a:r>
              <a:rPr dirty="0" spc="160"/>
              <a:t> </a:t>
            </a:r>
            <a:r>
              <a:rPr dirty="0"/>
              <a:t>change</a:t>
            </a:r>
            <a:r>
              <a:rPr dirty="0" spc="160"/>
              <a:t> </a:t>
            </a:r>
            <a:r>
              <a:rPr dirty="0"/>
              <a:t>in</a:t>
            </a:r>
            <a:r>
              <a:rPr dirty="0" spc="155"/>
              <a:t> </a:t>
            </a:r>
            <a:r>
              <a:rPr dirty="0" spc="50"/>
              <a:t>the</a:t>
            </a:r>
            <a:r>
              <a:rPr dirty="0" spc="160"/>
              <a:t> </a:t>
            </a:r>
            <a:r>
              <a:rPr dirty="0"/>
              <a:t>universe</a:t>
            </a:r>
            <a:r>
              <a:rPr dirty="0" spc="160"/>
              <a:t> </a:t>
            </a:r>
            <a:r>
              <a:rPr dirty="0"/>
              <a:t>led</a:t>
            </a:r>
            <a:r>
              <a:rPr dirty="0" spc="165"/>
              <a:t> </a:t>
            </a:r>
            <a:r>
              <a:rPr dirty="0"/>
              <a:t>to</a:t>
            </a:r>
            <a:r>
              <a:rPr dirty="0" spc="160"/>
              <a:t> </a:t>
            </a:r>
            <a:r>
              <a:rPr dirty="0" spc="50"/>
              <a:t>this</a:t>
            </a:r>
            <a:r>
              <a:rPr dirty="0" spc="160"/>
              <a:t> </a:t>
            </a:r>
            <a:r>
              <a:rPr dirty="0"/>
              <a:t>change</a:t>
            </a:r>
            <a:r>
              <a:rPr dirty="0" spc="155"/>
              <a:t> </a:t>
            </a:r>
            <a:r>
              <a:rPr dirty="0"/>
              <a:t>in</a:t>
            </a:r>
            <a:r>
              <a:rPr dirty="0" spc="160"/>
              <a:t> </a:t>
            </a:r>
            <a:r>
              <a:rPr dirty="0" spc="40"/>
              <a:t>particle </a:t>
            </a:r>
            <a:r>
              <a:rPr dirty="0"/>
              <a:t>behavior?  (Choose</a:t>
            </a:r>
            <a:r>
              <a:rPr dirty="0" spc="30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15137" y="3180783"/>
            <a:ext cx="4360545" cy="2050414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8671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temperature.</a:t>
            </a:r>
            <a:endParaRPr sz="2450">
              <a:latin typeface="Garamond"/>
              <a:cs typeface="Garamond"/>
            </a:endParaRPr>
          </a:p>
          <a:p>
            <a:pPr marL="38671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density.</a:t>
            </a:r>
            <a:endParaRPr sz="2450">
              <a:latin typeface="Garamond"/>
              <a:cs typeface="Garamond"/>
            </a:endParaRPr>
          </a:p>
          <a:p>
            <a:pPr marL="386715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ratio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nuclei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electrons.</a:t>
            </a:r>
            <a:endParaRPr sz="2450">
              <a:latin typeface="Garamond"/>
              <a:cs typeface="Garamond"/>
            </a:endParaRPr>
          </a:p>
          <a:p>
            <a:pPr marL="386715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8671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types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nuclei.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18819" y="878291"/>
            <a:ext cx="82550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7965" algn="l"/>
              </a:tabLst>
            </a:pPr>
            <a:r>
              <a:rPr dirty="0" sz="1200">
                <a:latin typeface="Times New Roman"/>
                <a:cs typeface="Times New Roman"/>
              </a:rPr>
              <a:t>Quick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Check</a:t>
            </a:r>
            <a:r>
              <a:rPr dirty="0" sz="1200">
                <a:latin typeface="Times New Roman"/>
                <a:cs typeface="Times New Roman"/>
              </a:rPr>
              <a:t>	14.1.</a:t>
            </a:r>
            <a:r>
              <a:rPr dirty="0" sz="1200" spc="180">
                <a:latin typeface="Times New Roman"/>
                <a:cs typeface="Times New Roman"/>
              </a:rPr>
              <a:t> 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HISTORY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65">
                <a:latin typeface="Times New Roman"/>
                <a:cs typeface="Times New Roman"/>
              </a:rPr>
              <a:t>OF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UNIVERSE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/>
          <p:nvPr/>
        </p:nvSpPr>
        <p:spPr>
          <a:xfrm>
            <a:off x="731519" y="1100391"/>
            <a:ext cx="8229600" cy="0"/>
          </a:xfrm>
          <a:custGeom>
            <a:avLst/>
            <a:gdLst/>
            <a:ahLst/>
            <a:cxnLst/>
            <a:rect l="l" t="t" r="r" b="b"/>
            <a:pathLst>
              <a:path w="8229600" h="0">
                <a:moveTo>
                  <a:pt x="0" y="0"/>
                </a:moveTo>
                <a:lnTo>
                  <a:pt x="822960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18819" y="1208797"/>
            <a:ext cx="8257540" cy="1921510"/>
          </a:xfrm>
          <a:prstGeom prst="rect"/>
        </p:spPr>
        <p:txBody>
          <a:bodyPr wrap="square" lIns="0" tIns="9525" rIns="0" bIns="0" rtlCol="0" vert="horz">
            <a:spAutoFit/>
          </a:bodyPr>
          <a:lstStyle/>
          <a:p>
            <a:pPr algn="just" marL="12700" marR="5080">
              <a:lnSpc>
                <a:spcPct val="101699"/>
              </a:lnSpc>
              <a:spcBef>
                <a:spcPts val="75"/>
              </a:spcBef>
            </a:pPr>
            <a:r>
              <a:rPr dirty="0"/>
              <a:t>For</a:t>
            </a:r>
            <a:r>
              <a:rPr dirty="0" spc="470"/>
              <a:t> </a:t>
            </a:r>
            <a:r>
              <a:rPr dirty="0"/>
              <a:t>the</a:t>
            </a:r>
            <a:r>
              <a:rPr dirty="0" spc="484"/>
              <a:t> </a:t>
            </a:r>
            <a:r>
              <a:rPr dirty="0"/>
              <a:t>first</a:t>
            </a:r>
            <a:r>
              <a:rPr dirty="0" spc="480"/>
              <a:t> </a:t>
            </a:r>
            <a:r>
              <a:rPr dirty="0"/>
              <a:t>few</a:t>
            </a:r>
            <a:r>
              <a:rPr dirty="0" spc="484"/>
              <a:t> </a:t>
            </a:r>
            <a:r>
              <a:rPr dirty="0"/>
              <a:t>hundred</a:t>
            </a:r>
            <a:r>
              <a:rPr dirty="0" spc="484"/>
              <a:t> </a:t>
            </a:r>
            <a:r>
              <a:rPr dirty="0" spc="50"/>
              <a:t>years</a:t>
            </a:r>
            <a:r>
              <a:rPr dirty="0" spc="475"/>
              <a:t> </a:t>
            </a:r>
            <a:r>
              <a:rPr dirty="0"/>
              <a:t>after</a:t>
            </a:r>
            <a:r>
              <a:rPr dirty="0" spc="484"/>
              <a:t> </a:t>
            </a:r>
            <a:r>
              <a:rPr dirty="0"/>
              <a:t>the</a:t>
            </a:r>
            <a:r>
              <a:rPr dirty="0" spc="480"/>
              <a:t> </a:t>
            </a:r>
            <a:r>
              <a:rPr dirty="0" spc="65"/>
              <a:t>Big</a:t>
            </a:r>
            <a:r>
              <a:rPr dirty="0" spc="484"/>
              <a:t> </a:t>
            </a:r>
            <a:r>
              <a:rPr dirty="0" spc="75"/>
              <a:t>Bang,</a:t>
            </a:r>
            <a:r>
              <a:rPr dirty="0" spc="565"/>
              <a:t> </a:t>
            </a:r>
            <a:r>
              <a:rPr dirty="0"/>
              <a:t>nuclei</a:t>
            </a:r>
            <a:r>
              <a:rPr dirty="0" spc="484"/>
              <a:t> </a:t>
            </a:r>
            <a:r>
              <a:rPr dirty="0" spc="30"/>
              <a:t>and </a:t>
            </a:r>
            <a:r>
              <a:rPr dirty="0"/>
              <a:t>electrons</a:t>
            </a:r>
            <a:r>
              <a:rPr dirty="0" spc="420"/>
              <a:t> </a:t>
            </a:r>
            <a:r>
              <a:rPr dirty="0"/>
              <a:t>existed</a:t>
            </a:r>
            <a:r>
              <a:rPr dirty="0" spc="425"/>
              <a:t> </a:t>
            </a:r>
            <a:r>
              <a:rPr dirty="0" spc="50"/>
              <a:t>separately.</a:t>
            </a:r>
            <a:r>
              <a:rPr dirty="0" spc="220"/>
              <a:t>  </a:t>
            </a:r>
            <a:r>
              <a:rPr dirty="0"/>
              <a:t>Then,</a:t>
            </a:r>
            <a:r>
              <a:rPr dirty="0" spc="465"/>
              <a:t> </a:t>
            </a:r>
            <a:r>
              <a:rPr dirty="0"/>
              <a:t>during</a:t>
            </a:r>
            <a:r>
              <a:rPr dirty="0" spc="425"/>
              <a:t> </a:t>
            </a:r>
            <a:r>
              <a:rPr dirty="0"/>
              <a:t>the</a:t>
            </a:r>
            <a:r>
              <a:rPr dirty="0" spc="430"/>
              <a:t> </a:t>
            </a:r>
            <a:r>
              <a:rPr dirty="0"/>
              <a:t>period</a:t>
            </a:r>
            <a:r>
              <a:rPr dirty="0" spc="430"/>
              <a:t> </a:t>
            </a:r>
            <a:r>
              <a:rPr dirty="0"/>
              <a:t>called</a:t>
            </a:r>
            <a:r>
              <a:rPr dirty="0" spc="430"/>
              <a:t> </a:t>
            </a:r>
            <a:r>
              <a:rPr dirty="0" spc="-20"/>
              <a:t>“re- </a:t>
            </a:r>
            <a:r>
              <a:rPr dirty="0"/>
              <a:t>combination,”</a:t>
            </a:r>
            <a:r>
              <a:rPr dirty="0" spc="415"/>
              <a:t> </a:t>
            </a:r>
            <a:r>
              <a:rPr dirty="0"/>
              <a:t>those</a:t>
            </a:r>
            <a:r>
              <a:rPr dirty="0" spc="375"/>
              <a:t> </a:t>
            </a:r>
            <a:r>
              <a:rPr dirty="0"/>
              <a:t>electrons</a:t>
            </a:r>
            <a:r>
              <a:rPr dirty="0" spc="380"/>
              <a:t> </a:t>
            </a:r>
            <a:r>
              <a:rPr dirty="0"/>
              <a:t>bound</a:t>
            </a:r>
            <a:r>
              <a:rPr dirty="0" spc="375"/>
              <a:t> </a:t>
            </a:r>
            <a:r>
              <a:rPr dirty="0" spc="50"/>
              <a:t>with</a:t>
            </a:r>
            <a:r>
              <a:rPr dirty="0" spc="380"/>
              <a:t> </a:t>
            </a:r>
            <a:r>
              <a:rPr dirty="0"/>
              <a:t>those</a:t>
            </a:r>
            <a:r>
              <a:rPr dirty="0" spc="375"/>
              <a:t> </a:t>
            </a:r>
            <a:r>
              <a:rPr dirty="0"/>
              <a:t>nuclei</a:t>
            </a:r>
            <a:r>
              <a:rPr dirty="0" spc="375"/>
              <a:t> </a:t>
            </a:r>
            <a:r>
              <a:rPr dirty="0"/>
              <a:t>to</a:t>
            </a:r>
            <a:r>
              <a:rPr dirty="0" spc="380"/>
              <a:t> </a:t>
            </a:r>
            <a:r>
              <a:rPr dirty="0" spc="-10"/>
              <a:t>create </a:t>
            </a:r>
            <a:r>
              <a:rPr dirty="0"/>
              <a:t>atoms.</a:t>
            </a:r>
            <a:r>
              <a:rPr dirty="0" spc="470"/>
              <a:t> </a:t>
            </a:r>
            <a:r>
              <a:rPr dirty="0" spc="114"/>
              <a:t>What</a:t>
            </a:r>
            <a:r>
              <a:rPr dirty="0" spc="160"/>
              <a:t> </a:t>
            </a:r>
            <a:r>
              <a:rPr dirty="0"/>
              <a:t>change</a:t>
            </a:r>
            <a:r>
              <a:rPr dirty="0" spc="160"/>
              <a:t> </a:t>
            </a:r>
            <a:r>
              <a:rPr dirty="0"/>
              <a:t>in</a:t>
            </a:r>
            <a:r>
              <a:rPr dirty="0" spc="155"/>
              <a:t> </a:t>
            </a:r>
            <a:r>
              <a:rPr dirty="0" spc="50"/>
              <a:t>the</a:t>
            </a:r>
            <a:r>
              <a:rPr dirty="0" spc="160"/>
              <a:t> </a:t>
            </a:r>
            <a:r>
              <a:rPr dirty="0"/>
              <a:t>universe</a:t>
            </a:r>
            <a:r>
              <a:rPr dirty="0" spc="160"/>
              <a:t> </a:t>
            </a:r>
            <a:r>
              <a:rPr dirty="0"/>
              <a:t>led</a:t>
            </a:r>
            <a:r>
              <a:rPr dirty="0" spc="165"/>
              <a:t> </a:t>
            </a:r>
            <a:r>
              <a:rPr dirty="0"/>
              <a:t>to</a:t>
            </a:r>
            <a:r>
              <a:rPr dirty="0" spc="160"/>
              <a:t> </a:t>
            </a:r>
            <a:r>
              <a:rPr dirty="0" spc="50"/>
              <a:t>this</a:t>
            </a:r>
            <a:r>
              <a:rPr dirty="0" spc="160"/>
              <a:t> </a:t>
            </a:r>
            <a:r>
              <a:rPr dirty="0"/>
              <a:t>change</a:t>
            </a:r>
            <a:r>
              <a:rPr dirty="0" spc="155"/>
              <a:t> </a:t>
            </a:r>
            <a:r>
              <a:rPr dirty="0"/>
              <a:t>in</a:t>
            </a:r>
            <a:r>
              <a:rPr dirty="0" spc="160"/>
              <a:t> </a:t>
            </a:r>
            <a:r>
              <a:rPr dirty="0" spc="40"/>
              <a:t>particle </a:t>
            </a:r>
            <a:r>
              <a:rPr dirty="0"/>
              <a:t>behavior?  (Choose</a:t>
            </a:r>
            <a:r>
              <a:rPr dirty="0" spc="300"/>
              <a:t> </a:t>
            </a:r>
            <a:r>
              <a:rPr dirty="0" spc="-10"/>
              <a:t>one.)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707758" y="3180783"/>
            <a:ext cx="4368165" cy="2670175"/>
          </a:xfrm>
          <a:prstGeom prst="rect">
            <a:avLst/>
          </a:prstGeom>
        </p:spPr>
        <p:txBody>
          <a:bodyPr wrap="square" lIns="0" tIns="144780" rIns="0" bIns="0" rtlCol="0" vert="horz">
            <a:spAutoFit/>
          </a:bodyPr>
          <a:lstStyle/>
          <a:p>
            <a:pPr marL="394335" indent="-370205">
              <a:lnSpc>
                <a:spcPct val="100000"/>
              </a:lnSpc>
              <a:spcBef>
                <a:spcPts val="1140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45">
                <a:latin typeface="Garamond"/>
                <a:cs typeface="Garamond"/>
              </a:rPr>
              <a:t>temperature.</a:t>
            </a:r>
            <a:endParaRPr sz="2450">
              <a:latin typeface="Garamond"/>
              <a:cs typeface="Garamond"/>
            </a:endParaRPr>
          </a:p>
          <a:p>
            <a:pPr marL="394335" indent="-35814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4335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24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density.</a:t>
            </a:r>
            <a:endParaRPr sz="2450">
              <a:latin typeface="Garamond"/>
              <a:cs typeface="Garamond"/>
            </a:endParaRPr>
          </a:p>
          <a:p>
            <a:pPr marL="393700" indent="-361950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60">
                <a:latin typeface="Garamond"/>
                <a:cs typeface="Garamond"/>
              </a:rPr>
              <a:t>ratio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nuclei</a:t>
            </a:r>
            <a:r>
              <a:rPr dirty="0" sz="2450" spc="140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to</a:t>
            </a:r>
            <a:r>
              <a:rPr dirty="0" sz="2450" spc="135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electrons.</a:t>
            </a:r>
            <a:endParaRPr sz="2450">
              <a:latin typeface="Garamond"/>
              <a:cs typeface="Garamond"/>
            </a:endParaRPr>
          </a:p>
          <a:p>
            <a:pPr marL="393700" indent="-374015">
              <a:lnSpc>
                <a:spcPct val="100000"/>
              </a:lnSpc>
              <a:spcBef>
                <a:spcPts val="1045"/>
              </a:spcBef>
              <a:buAutoNum type="alphaUcPeriod"/>
              <a:tabLst>
                <a:tab pos="393700" algn="l"/>
              </a:tabLst>
            </a:pPr>
            <a:r>
              <a:rPr dirty="0" sz="2450">
                <a:latin typeface="Garamond"/>
                <a:cs typeface="Garamond"/>
              </a:rPr>
              <a:t>The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65">
                <a:latin typeface="Garamond"/>
                <a:cs typeface="Garamond"/>
              </a:rPr>
              <a:t>types</a:t>
            </a:r>
            <a:r>
              <a:rPr dirty="0" sz="2450" spc="95">
                <a:latin typeface="Garamond"/>
                <a:cs typeface="Garamond"/>
              </a:rPr>
              <a:t> </a:t>
            </a:r>
            <a:r>
              <a:rPr dirty="0" sz="2450">
                <a:latin typeface="Garamond"/>
                <a:cs typeface="Garamond"/>
              </a:rPr>
              <a:t>of</a:t>
            </a:r>
            <a:r>
              <a:rPr dirty="0" sz="2450" spc="100">
                <a:latin typeface="Garamond"/>
                <a:cs typeface="Garamond"/>
              </a:rPr>
              <a:t> </a:t>
            </a:r>
            <a:r>
              <a:rPr dirty="0" sz="2450" spc="-10">
                <a:latin typeface="Garamond"/>
                <a:cs typeface="Garamond"/>
              </a:rPr>
              <a:t>nuclei.</a:t>
            </a:r>
            <a:endParaRPr sz="2450">
              <a:latin typeface="Garamond"/>
              <a:cs typeface="Garamond"/>
            </a:endParaRPr>
          </a:p>
          <a:p>
            <a:pPr marL="12700">
              <a:lnSpc>
                <a:spcPct val="100000"/>
              </a:lnSpc>
              <a:spcBef>
                <a:spcPts val="1939"/>
              </a:spcBef>
              <a:tabLst>
                <a:tab pos="1621155" algn="l"/>
              </a:tabLst>
            </a:pPr>
            <a:r>
              <a:rPr dirty="0" sz="2450" spc="-10" b="1">
                <a:latin typeface="Georgia"/>
                <a:cs typeface="Georgia"/>
              </a:rPr>
              <a:t>Solution:</a:t>
            </a:r>
            <a:r>
              <a:rPr dirty="0" sz="2450" b="1">
                <a:latin typeface="Georgia"/>
                <a:cs typeface="Georgia"/>
              </a:rPr>
              <a:t>	</a:t>
            </a:r>
            <a:r>
              <a:rPr dirty="0" sz="2450" spc="-50">
                <a:latin typeface="Garamond"/>
                <a:cs typeface="Garamond"/>
              </a:rPr>
              <a:t>A</a:t>
            </a:r>
            <a:endParaRPr sz="2450">
              <a:latin typeface="Garamond"/>
              <a:cs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2025-01-21T14:50:36Z</dcterms:created>
  <dcterms:modified xsi:type="dcterms:W3CDTF">2025-01-21T14:50:36Z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2025-01-20T00:00:00Z</vt:filetime>
  </property>
  <property fmtid="{D5CDD505-2E9C-101B-9397-08002B2CF9AE}" pid="3" name="Creator">
    <vt:lpwstr>TeX</vt:lpwstr>
  </property>
  <property fmtid="{D5CDD505-2E9C-101B-9397-08002B2CF9AE}" pid="4" name="LastSaved">
    <vt:filetime>2025-01-21T00:00:00Z</vt:filetime>
  </property>
  <property fmtid="{D5CDD505-2E9C-101B-9397-08002B2CF9AE}" pid="5" name="PTEX.Fullbanner">
    <vt:lpwstr>This is MiKTeX-pdfTeX 4.19.0 (1.40.26)</vt:lpwstr>
  </property>
  <property fmtid="{D5CDD505-2E9C-101B-9397-08002B2CF9AE}" pid="6" name="Producer">
    <vt:lpwstr>MiKTeX pdfTeX-1.40.26</vt:lpwstr>
  </property>
</Properties>
</file>